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png" ContentType="image/png"/>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media/image9.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p:sldMasterIdLst>
    <p:sldMasterId id="2147483648" r:id="rId1"/>
  </p:sldMasterIdLst>
  <p:notesMasterIdLst>
    <p:notesMasterId r:id="rId4"/>
  </p:notesMasterIdLst>
  <p:handoutMasterIdLst>
    <p:handoutMasterId r:id="rId26"/>
  </p:handoutMasterIdLst>
  <p:sldIdLst>
    <p:sldId id="599" r:id="rId3"/>
    <p:sldId id="482" r:id="rId5"/>
    <p:sldId id="598" r:id="rId6"/>
    <p:sldId id="589" r:id="rId7"/>
    <p:sldId id="597" r:id="rId8"/>
    <p:sldId id="744" r:id="rId9"/>
    <p:sldId id="689" r:id="rId10"/>
    <p:sldId id="724" r:id="rId11"/>
    <p:sldId id="745" r:id="rId12"/>
    <p:sldId id="735" r:id="rId13"/>
    <p:sldId id="737" r:id="rId14"/>
    <p:sldId id="727" r:id="rId15"/>
    <p:sldId id="730" r:id="rId16"/>
    <p:sldId id="731" r:id="rId17"/>
    <p:sldId id="732" r:id="rId18"/>
    <p:sldId id="739" r:id="rId19"/>
    <p:sldId id="746" r:id="rId20"/>
    <p:sldId id="740" r:id="rId21"/>
    <p:sldId id="748" r:id="rId22"/>
    <p:sldId id="717" r:id="rId23"/>
    <p:sldId id="743" r:id="rId24"/>
    <p:sldId id="690" r:id="rId25"/>
  </p:sldIdLst>
  <p:sldSz cx="9144000" cy="5143500" type="screen16x9"/>
  <p:notesSz cx="6858000" cy="9144000"/>
  <p:custDataLst>
    <p:tags r:id="rId31"/>
  </p:custDataLst>
  <p:defaultTex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862" userDrawn="1">
          <p15:clr>
            <a:srgbClr val="A4A3A4"/>
          </p15:clr>
        </p15:guide>
        <p15:guide id="2" pos="2667" userDrawn="1">
          <p15:clr>
            <a:srgbClr val="A4A3A4"/>
          </p15:clr>
        </p15:guide>
        <p15:guide id="3" orient="horz" pos="2482" userDrawn="1">
          <p15:clr>
            <a:srgbClr val="A4A3A4"/>
          </p15:clr>
        </p15:guide>
        <p15:guide id="4" pos="164" userDrawn="1">
          <p15:clr>
            <a:srgbClr val="A4A3A4"/>
          </p15:clr>
        </p15:guide>
        <p15:guide id="5" orient="horz" pos="2964" userDrawn="1">
          <p15:clr>
            <a:srgbClr val="A4A3A4"/>
          </p15:clr>
        </p15:guide>
        <p15:guide id="6" pos="5639" userDrawn="1">
          <p15:clr>
            <a:srgbClr val="A4A3A4"/>
          </p15:clr>
        </p15:guide>
        <p15:guide id="7" orient="horz" pos="1422" userDrawn="1">
          <p15:clr>
            <a:srgbClr val="A4A3A4"/>
          </p15:clr>
        </p15:guide>
        <p15:guide id="8" orient="horz" pos="208"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作者"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82B456"/>
    <a:srgbClr val="81AD5D"/>
    <a:srgbClr val="709E4E"/>
    <a:srgbClr val="B60005"/>
    <a:srgbClr val="B5BCBD"/>
    <a:srgbClr val="8C3FC5"/>
    <a:srgbClr val="D4D4F6"/>
    <a:srgbClr val="9999FF"/>
    <a:srgbClr val="56CA9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204" autoAdjust="0"/>
    <p:restoredTop sz="95244" autoAdjust="0"/>
  </p:normalViewPr>
  <p:slideViewPr>
    <p:cSldViewPr snapToGrid="0" showGuides="1">
      <p:cViewPr varScale="1">
        <p:scale>
          <a:sx n="114" d="100"/>
          <a:sy n="114" d="100"/>
        </p:scale>
        <p:origin x="581" y="82"/>
      </p:cViewPr>
      <p:guideLst>
        <p:guide orient="horz" pos="1862"/>
        <p:guide pos="2667"/>
        <p:guide orient="horz" pos="2482"/>
        <p:guide pos="164"/>
        <p:guide orient="horz" pos="2964"/>
        <p:guide pos="5639"/>
        <p:guide orient="horz" pos="1422"/>
        <p:guide orient="horz" pos="208"/>
      </p:guideLst>
    </p:cSldViewPr>
  </p:slideViewPr>
  <p:notesTextViewPr>
    <p:cViewPr>
      <p:scale>
        <a:sx n="1" d="1"/>
        <a:sy n="1" d="1"/>
      </p:scale>
      <p:origin x="0" y="0"/>
    </p:cViewPr>
  </p:notesTextViewPr>
  <p:notesViewPr>
    <p:cSldViewPr snapToGrid="0">
      <p:cViewPr varScale="1">
        <p:scale>
          <a:sx n="65" d="100"/>
          <a:sy n="65" d="100"/>
        </p:scale>
        <p:origin x="3154" y="62"/>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1" Type="http://schemas.openxmlformats.org/officeDocument/2006/relationships/tags" Target="tags/tag18.xml"/><Relationship Id="rId30" Type="http://schemas.openxmlformats.org/officeDocument/2006/relationships/commentAuthors" Target="commentAuthors.xml"/><Relationship Id="rId3" Type="http://schemas.openxmlformats.org/officeDocument/2006/relationships/slide" Target="slides/slide1.xml"/><Relationship Id="rId29" Type="http://schemas.openxmlformats.org/officeDocument/2006/relationships/tableStyles" Target="tableStyles.xml"/><Relationship Id="rId28" Type="http://schemas.openxmlformats.org/officeDocument/2006/relationships/viewProps" Target="viewProps.xml"/><Relationship Id="rId27" Type="http://schemas.openxmlformats.org/officeDocument/2006/relationships/presProps" Target="presProps.xml"/><Relationship Id="rId26" Type="http://schemas.openxmlformats.org/officeDocument/2006/relationships/handoutMaster" Target="handoutMasters/handoutMaster1.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5.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298885A-1B81-4E7F-B793-12A31F916A32}"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CB0C853-DC6C-4924-B1F2-08CE44BD3508}" type="slidenum">
              <a:rPr lang="zh-CN" altLang="en-US" smtClean="0"/>
            </a:fld>
            <a:endParaRPr lang="zh-CN" altLang="en-US"/>
          </a:p>
        </p:txBody>
      </p:sp>
    </p:spTree>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E77FC2F-FDF9-4A3A-8E00-C9FCC9B036D8}"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5E6C439-5B31-42A4-9D65-F2D199E8886B}" type="slidenum">
              <a:rPr lang="zh-CN" altLang="en-US" smtClean="0"/>
            </a:fld>
            <a:endParaRPr lang="zh-CN" altLang="en-US"/>
          </a:p>
        </p:txBody>
      </p:sp>
    </p:spTree>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F5E6C439-5B31-42A4-9D65-F2D199E8886B}"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lvl="1"/>
            <a:endParaRPr lang="en-US" altLang="zh-CN" dirty="0"/>
          </a:p>
        </p:txBody>
      </p:sp>
      <p:sp>
        <p:nvSpPr>
          <p:cNvPr id="4" name="灯片编号占位符 3"/>
          <p:cNvSpPr>
            <a:spLocks noGrp="1"/>
          </p:cNvSpPr>
          <p:nvPr>
            <p:ph type="sldNum" sz="quarter" idx="10"/>
          </p:nvPr>
        </p:nvSpPr>
        <p:spPr/>
        <p:txBody>
          <a:bodyPr/>
          <a:lstStyle/>
          <a:p>
            <a:fld id="{6C1A38E5-3C97-4458-90F2-DD728A4B81D0}"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lvl="1"/>
            <a:endParaRPr lang="en-US" altLang="zh-CN" dirty="0"/>
          </a:p>
        </p:txBody>
      </p:sp>
      <p:sp>
        <p:nvSpPr>
          <p:cNvPr id="4" name="灯片编号占位符 3"/>
          <p:cNvSpPr>
            <a:spLocks noGrp="1"/>
          </p:cNvSpPr>
          <p:nvPr>
            <p:ph type="sldNum" sz="quarter" idx="10"/>
          </p:nvPr>
        </p:nvSpPr>
        <p:spPr/>
        <p:txBody>
          <a:bodyPr/>
          <a:lstStyle/>
          <a:p>
            <a:fld id="{6C1A38E5-3C97-4458-90F2-DD728A4B81D0}"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lvl="1"/>
            <a:endParaRPr lang="en-US" altLang="zh-CN" dirty="0"/>
          </a:p>
        </p:txBody>
      </p:sp>
      <p:sp>
        <p:nvSpPr>
          <p:cNvPr id="4" name="灯片编号占位符 3"/>
          <p:cNvSpPr>
            <a:spLocks noGrp="1"/>
          </p:cNvSpPr>
          <p:nvPr>
            <p:ph type="sldNum" sz="quarter" idx="10"/>
          </p:nvPr>
        </p:nvSpPr>
        <p:spPr/>
        <p:txBody>
          <a:bodyPr/>
          <a:lstStyle/>
          <a:p>
            <a:fld id="{6C1A38E5-3C97-4458-90F2-DD728A4B81D0}"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lvl="1"/>
            <a:endParaRPr lang="en-US" altLang="zh-CN" dirty="0"/>
          </a:p>
        </p:txBody>
      </p:sp>
      <p:sp>
        <p:nvSpPr>
          <p:cNvPr id="4" name="灯片编号占位符 3"/>
          <p:cNvSpPr>
            <a:spLocks noGrp="1"/>
          </p:cNvSpPr>
          <p:nvPr>
            <p:ph type="sldNum" sz="quarter" idx="10"/>
          </p:nvPr>
        </p:nvSpPr>
        <p:spPr/>
        <p:txBody>
          <a:bodyPr/>
          <a:lstStyle/>
          <a:p>
            <a:fld id="{6C1A38E5-3C97-4458-90F2-DD728A4B81D0}"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lvl="1"/>
            <a:endParaRPr lang="en-US" altLang="zh-CN" dirty="0"/>
          </a:p>
        </p:txBody>
      </p:sp>
      <p:sp>
        <p:nvSpPr>
          <p:cNvPr id="4" name="灯片编号占位符 3"/>
          <p:cNvSpPr>
            <a:spLocks noGrp="1"/>
          </p:cNvSpPr>
          <p:nvPr>
            <p:ph type="sldNum" sz="quarter" idx="10"/>
          </p:nvPr>
        </p:nvSpPr>
        <p:spPr/>
        <p:txBody>
          <a:bodyPr/>
          <a:lstStyle/>
          <a:p>
            <a:fld id="{6C1A38E5-3C97-4458-90F2-DD728A4B81D0}"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lvl="1"/>
            <a:endParaRPr lang="en-US" altLang="zh-CN" dirty="0"/>
          </a:p>
        </p:txBody>
      </p:sp>
      <p:sp>
        <p:nvSpPr>
          <p:cNvPr id="4" name="灯片编号占位符 3"/>
          <p:cNvSpPr>
            <a:spLocks noGrp="1"/>
          </p:cNvSpPr>
          <p:nvPr>
            <p:ph type="sldNum" sz="quarter" idx="10"/>
          </p:nvPr>
        </p:nvSpPr>
        <p:spPr/>
        <p:txBody>
          <a:bodyPr/>
          <a:lstStyle/>
          <a:p>
            <a:fld id="{6C1A38E5-3C97-4458-90F2-DD728A4B81D0}"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lvl="1"/>
            <a:endParaRPr lang="en-US" altLang="zh-CN" dirty="0"/>
          </a:p>
        </p:txBody>
      </p:sp>
      <p:sp>
        <p:nvSpPr>
          <p:cNvPr id="4" name="灯片编号占位符 3"/>
          <p:cNvSpPr>
            <a:spLocks noGrp="1"/>
          </p:cNvSpPr>
          <p:nvPr>
            <p:ph type="sldNum" sz="quarter" idx="10"/>
          </p:nvPr>
        </p:nvSpPr>
        <p:spPr/>
        <p:txBody>
          <a:bodyPr/>
          <a:lstStyle/>
          <a:p>
            <a:fld id="{6C1A38E5-3C97-4458-90F2-DD728A4B81D0}"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lvl="1"/>
            <a:endParaRPr lang="en-US" altLang="zh-CN" dirty="0"/>
          </a:p>
        </p:txBody>
      </p:sp>
      <p:sp>
        <p:nvSpPr>
          <p:cNvPr id="4" name="灯片编号占位符 3"/>
          <p:cNvSpPr>
            <a:spLocks noGrp="1"/>
          </p:cNvSpPr>
          <p:nvPr>
            <p:ph type="sldNum" sz="quarter" idx="10"/>
          </p:nvPr>
        </p:nvSpPr>
        <p:spPr/>
        <p:txBody>
          <a:bodyPr/>
          <a:lstStyle/>
          <a:p>
            <a:fld id="{6C1A38E5-3C97-4458-90F2-DD728A4B81D0}"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lvl="1"/>
            <a:endParaRPr lang="en-US" altLang="zh-CN" dirty="0"/>
          </a:p>
        </p:txBody>
      </p:sp>
      <p:sp>
        <p:nvSpPr>
          <p:cNvPr id="4" name="灯片编号占位符 3"/>
          <p:cNvSpPr>
            <a:spLocks noGrp="1"/>
          </p:cNvSpPr>
          <p:nvPr>
            <p:ph type="sldNum" sz="quarter" idx="10"/>
          </p:nvPr>
        </p:nvSpPr>
        <p:spPr/>
        <p:txBody>
          <a:bodyPr/>
          <a:lstStyle/>
          <a:p>
            <a:fld id="{6C1A38E5-3C97-4458-90F2-DD728A4B81D0}"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lvl="1"/>
            <a:endParaRPr lang="en-US" altLang="zh-CN" dirty="0"/>
          </a:p>
        </p:txBody>
      </p:sp>
      <p:sp>
        <p:nvSpPr>
          <p:cNvPr id="4" name="灯片编号占位符 3"/>
          <p:cNvSpPr>
            <a:spLocks noGrp="1"/>
          </p:cNvSpPr>
          <p:nvPr>
            <p:ph type="sldNum" sz="quarter" idx="10"/>
          </p:nvPr>
        </p:nvSpPr>
        <p:spPr/>
        <p:txBody>
          <a:bodyPr/>
          <a:lstStyle/>
          <a:p>
            <a:fld id="{6C1A38E5-3C97-4458-90F2-DD728A4B81D0}"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C1A38E5-3C97-4458-90F2-DD728A4B81D0}"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C1A38E5-3C97-4458-90F2-DD728A4B81D0}"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lvl="1"/>
            <a:endParaRPr lang="en-US" altLang="zh-CN" dirty="0"/>
          </a:p>
        </p:txBody>
      </p:sp>
      <p:sp>
        <p:nvSpPr>
          <p:cNvPr id="4" name="灯片编号占位符 3"/>
          <p:cNvSpPr>
            <a:spLocks noGrp="1"/>
          </p:cNvSpPr>
          <p:nvPr>
            <p:ph type="sldNum" sz="quarter" idx="10"/>
          </p:nvPr>
        </p:nvSpPr>
        <p:spPr/>
        <p:txBody>
          <a:bodyPr/>
          <a:lstStyle/>
          <a:p>
            <a:fld id="{6C1A38E5-3C97-4458-90F2-DD728A4B81D0}"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C1A38E5-3C97-4458-90F2-DD728A4B81D0}"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C1A38E5-3C97-4458-90F2-DD728A4B81D0}"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6C1A38E5-3C97-4458-90F2-DD728A4B81D0}"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C1A38E5-3C97-4458-90F2-DD728A4B81D0}"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6C1A38E5-3C97-4458-90F2-DD728A4B81D0}"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C1A38E5-3C97-4458-90F2-DD728A4B81D0}"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6C1A38E5-3C97-4458-90F2-DD728A4B81D0}"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6C1A38E5-3C97-4458-90F2-DD728A4B81D0}"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pic>
        <p:nvPicPr>
          <p:cNvPr id="2" name="图片 1" descr="天津师范大学_1024x1024"/>
          <p:cNvPicPr>
            <a:picLocks noChangeAspect="1"/>
          </p:cNvPicPr>
          <p:nvPr userDrawn="1"/>
        </p:nvPicPr>
        <p:blipFill>
          <a:blip r:embed="rId2"/>
          <a:stretch>
            <a:fillRect/>
          </a:stretch>
        </p:blipFill>
        <p:spPr>
          <a:xfrm>
            <a:off x="8235950" y="73025"/>
            <a:ext cx="816610" cy="81661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59:morph option="byObject"/>
      </p:transition>
    </mc:Choice>
    <mc:Fallback>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59:morph option="byObject"/>
      </p:transition>
    </mc:Choice>
    <mc:Fallback>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a:prstGeom prst="rect">
            <a:avLst/>
          </a:prstGeom>
        </p:spPr>
        <p:txBody>
          <a:bodyPr anchor="b"/>
          <a:lstStyle>
            <a:lvl1pPr algn="ctr">
              <a:defRPr sz="4500"/>
            </a:lvl1pPr>
          </a:lstStyle>
          <a:p>
            <a:r>
              <a:rPr lang="zh-CN" altLang="en-US"/>
              <a:t>单击此处编辑母版标题样式</a:t>
            </a:r>
            <a:endParaRPr lang="en-US" dirty="0"/>
          </a:p>
        </p:txBody>
      </p:sp>
      <p:sp>
        <p:nvSpPr>
          <p:cNvPr id="3" name="Subtitle 2"/>
          <p:cNvSpPr>
            <a:spLocks noGrp="1"/>
          </p:cNvSpPr>
          <p:nvPr>
            <p:ph type="subTitle" idx="1"/>
          </p:nvPr>
        </p:nvSpPr>
        <p:spPr>
          <a:xfrm>
            <a:off x="1143000" y="2701528"/>
            <a:ext cx="6858000" cy="1241822"/>
          </a:xfrm>
          <a:prstGeom prst="rect">
            <a:avLst/>
          </a:prstGeo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50A0BF5D-1EA0-43A9-8B73-E8769F776C4E}" type="datetime1">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ACBECEF1-1935-4692-9C86-5FD89D9EDF46}" type="slidenum">
              <a:rPr lang="zh-CN" altLang="en-US" smtClean="0"/>
            </a:fld>
            <a:endParaRPr lang="zh-CN" alt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59:morph option="byObject"/>
      </p:transition>
    </mc:Choice>
    <mc:Fallback>
      <p:transition>
        <p:fade/>
      </p:transition>
    </mc:Fallback>
  </mc:AlternateContent>
  <p:hf hdr="0" ftr="0" dt="0"/>
</p:sldLayout>
</file>

<file path=ppt/slideMasters/_rels/slideMaster1.xml.rels><?xml version="1.0" encoding="UTF-8" standalone="yes"?>
<Relationships xmlns="http://schemas.openxmlformats.org/package/2006/relationships"><Relationship Id="rId4" Type="http://schemas.openxmlformats.org/officeDocument/2006/relationships/theme" Target="../theme/theme1.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50A0BF5D-1EA0-43A9-8B73-E8769F776C4E}" type="datetime1">
              <a:rPr lang="zh-CN" altLang="en-US" smtClean="0"/>
            </a:fld>
            <a:endParaRPr lang="zh-CN" altLang="en-US"/>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ACBECEF1-1935-4692-9C86-5FD89D9EDF4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mc:AlternateContent xmlns:mc="http://schemas.openxmlformats.org/markup-compatibility/2006" xmlns:p159="http://schemas.microsoft.com/office/powerpoint/2015/09/main">
    <mc:Choice Requires="p159">
      <p:transition xmlns:p14="http://schemas.microsoft.com/office/powerpoint/2010/main">
        <p159:morph option="byObject"/>
      </p:transition>
    </mc:Choice>
    <mc:Fallback>
      <p:transition>
        <p:fade/>
      </p:transition>
    </mc:Fallback>
  </mc:AlternateConten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2.xml"/><Relationship Id="rId2" Type="http://schemas.openxmlformats.org/officeDocument/2006/relationships/image" Target="../media/image3.png"/><Relationship Id="rId1" Type="http://schemas.openxmlformats.org/officeDocument/2006/relationships/image" Target="../media/image2.jpeg"/></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1.xml"/><Relationship Id="rId2" Type="http://schemas.openxmlformats.org/officeDocument/2006/relationships/image" Target="../media/image16.jpeg"/><Relationship Id="rId1" Type="http://schemas.openxmlformats.org/officeDocument/2006/relationships/image" Target="../media/image15.jpeg"/></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1.xml"/><Relationship Id="rId2" Type="http://schemas.openxmlformats.org/officeDocument/2006/relationships/image" Target="../media/image18.jpeg"/><Relationship Id="rId1" Type="http://schemas.openxmlformats.org/officeDocument/2006/relationships/image" Target="../media/image17.jpeg"/></Relationships>
</file>

<file path=ppt/slides/_rels/slide12.xml.rels><?xml version="1.0" encoding="UTF-8" standalone="yes"?>
<Relationships xmlns="http://schemas.openxmlformats.org/package/2006/relationships"><Relationship Id="rId5" Type="http://schemas.openxmlformats.org/officeDocument/2006/relationships/notesSlide" Target="../notesSlides/notesSlide12.xml"/><Relationship Id="rId4" Type="http://schemas.openxmlformats.org/officeDocument/2006/relationships/slideLayout" Target="../slideLayouts/slideLayout1.xml"/><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xml"/><Relationship Id="rId1" Type="http://schemas.openxmlformats.org/officeDocument/2006/relationships/image" Target="../media/image22.jpe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xml"/><Relationship Id="rId1" Type="http://schemas.openxmlformats.org/officeDocument/2006/relationships/image" Target="../media/image23.jpeg"/></Relationships>
</file>

<file path=ppt/slides/_rels/slide15.xml.rels><?xml version="1.0" encoding="UTF-8" standalone="yes"?>
<Relationships xmlns="http://schemas.openxmlformats.org/package/2006/relationships"><Relationship Id="rId6" Type="http://schemas.openxmlformats.org/officeDocument/2006/relationships/notesSlide" Target="../notesSlides/notesSlide15.xml"/><Relationship Id="rId5" Type="http://schemas.openxmlformats.org/officeDocument/2006/relationships/vmlDrawing" Target="../drawings/vmlDrawing1.vml"/><Relationship Id="rId4" Type="http://schemas.openxmlformats.org/officeDocument/2006/relationships/slideLayout" Target="../slideLayouts/slideLayout1.xml"/><Relationship Id="rId3" Type="http://schemas.openxmlformats.org/officeDocument/2006/relationships/image" Target="../media/image25.wmf"/><Relationship Id="rId2" Type="http://schemas.openxmlformats.org/officeDocument/2006/relationships/oleObject" Target="../embeddings/oleObject1.bin"/><Relationship Id="rId1" Type="http://schemas.openxmlformats.org/officeDocument/2006/relationships/image" Target="../media/image24.jpe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xml"/><Relationship Id="rId1" Type="http://schemas.openxmlformats.org/officeDocument/2006/relationships/image" Target="../media/image26.jpeg"/></Relationships>
</file>

<file path=ppt/slides/_rels/slide17.xml.rels><?xml version="1.0" encoding="UTF-8" standalone="yes"?>
<Relationships xmlns="http://schemas.openxmlformats.org/package/2006/relationships"><Relationship Id="rId4" Type="http://schemas.openxmlformats.org/officeDocument/2006/relationships/notesSlide" Target="../notesSlides/notesSlide17.xml"/><Relationship Id="rId3" Type="http://schemas.openxmlformats.org/officeDocument/2006/relationships/slideLayout" Target="../slideLayouts/slideLayout1.xml"/><Relationship Id="rId2" Type="http://schemas.openxmlformats.org/officeDocument/2006/relationships/image" Target="../media/image28.jpeg"/><Relationship Id="rId1" Type="http://schemas.openxmlformats.org/officeDocument/2006/relationships/image" Target="../media/image27.jpeg"/></Relationships>
</file>

<file path=ppt/slides/_rels/slide18.xml.rels><?xml version="1.0" encoding="UTF-8" standalone="yes"?>
<Relationships xmlns="http://schemas.openxmlformats.org/package/2006/relationships"><Relationship Id="rId4" Type="http://schemas.openxmlformats.org/officeDocument/2006/relationships/notesSlide" Target="../notesSlides/notesSlide18.xml"/><Relationship Id="rId3" Type="http://schemas.openxmlformats.org/officeDocument/2006/relationships/slideLayout" Target="../slideLayouts/slideLayout1.xml"/><Relationship Id="rId2" Type="http://schemas.openxmlformats.org/officeDocument/2006/relationships/image" Target="../media/image14.jpeg"/><Relationship Id="rId1" Type="http://schemas.openxmlformats.org/officeDocument/2006/relationships/image" Target="../media/image29.jpe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xml"/><Relationship Id="rId1" Type="http://schemas.openxmlformats.org/officeDocument/2006/relationships/image" Target="../media/image30.jpeg"/></Relationships>
</file>

<file path=ppt/slides/_rels/slide2.xml.rels><?xml version="1.0" encoding="UTF-8" standalone="yes"?>
<Relationships xmlns="http://schemas.openxmlformats.org/package/2006/relationships"><Relationship Id="rId9" Type="http://schemas.openxmlformats.org/officeDocument/2006/relationships/tags" Target="../tags/tag9.xml"/><Relationship Id="rId8" Type="http://schemas.openxmlformats.org/officeDocument/2006/relationships/tags" Target="../tags/tag8.xml"/><Relationship Id="rId7" Type="http://schemas.openxmlformats.org/officeDocument/2006/relationships/tags" Target="../tags/tag7.xml"/><Relationship Id="rId6" Type="http://schemas.openxmlformats.org/officeDocument/2006/relationships/tags" Target="../tags/tag6.xml"/><Relationship Id="rId5" Type="http://schemas.openxmlformats.org/officeDocument/2006/relationships/tags" Target="../tags/tag5.xml"/><Relationship Id="rId4" Type="http://schemas.openxmlformats.org/officeDocument/2006/relationships/tags" Target="../tags/tag4.xml"/><Relationship Id="rId3" Type="http://schemas.openxmlformats.org/officeDocument/2006/relationships/tags" Target="../tags/tag3.xml"/><Relationship Id="rId2" Type="http://schemas.openxmlformats.org/officeDocument/2006/relationships/tags" Target="../tags/tag2.xml"/><Relationship Id="rId18" Type="http://schemas.openxmlformats.org/officeDocument/2006/relationships/notesSlide" Target="../notesSlides/notesSlide2.xml"/><Relationship Id="rId17" Type="http://schemas.openxmlformats.org/officeDocument/2006/relationships/slideLayout" Target="../slideLayouts/slideLayout2.xml"/><Relationship Id="rId16" Type="http://schemas.openxmlformats.org/officeDocument/2006/relationships/tags" Target="../tags/tag16.xml"/><Relationship Id="rId15" Type="http://schemas.openxmlformats.org/officeDocument/2006/relationships/tags" Target="../tags/tag15.xml"/><Relationship Id="rId14" Type="http://schemas.openxmlformats.org/officeDocument/2006/relationships/tags" Target="../tags/tag14.xml"/><Relationship Id="rId13" Type="http://schemas.openxmlformats.org/officeDocument/2006/relationships/tags" Target="../tags/tag13.xml"/><Relationship Id="rId12" Type="http://schemas.openxmlformats.org/officeDocument/2006/relationships/tags" Target="../tags/tag12.xml"/><Relationship Id="rId11" Type="http://schemas.openxmlformats.org/officeDocument/2006/relationships/tags" Target="../tags/tag11.xml"/><Relationship Id="rId10" Type="http://schemas.openxmlformats.org/officeDocument/2006/relationships/tags" Target="../tags/tag10.xml"/><Relationship Id="rId1" Type="http://schemas.openxmlformats.org/officeDocument/2006/relationships/tags" Target="../tags/tag1.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3.xml"/><Relationship Id="rId1" Type="http://schemas.openxmlformats.org/officeDocument/2006/relationships/image" Target="../media/image4.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3.xml"/><Relationship Id="rId1"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3.xml"/><Relationship Id="rId1" Type="http://schemas.openxmlformats.org/officeDocument/2006/relationships/image" Target="../media/image4.png"/></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1.xml"/><Relationship Id="rId2" Type="http://schemas.openxmlformats.org/officeDocument/2006/relationships/tags" Target="../tags/tag17.xml"/><Relationship Id="rId1" Type="http://schemas.openxmlformats.org/officeDocument/2006/relationships/image" Target="../media/image5.jpe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3.xml"/><Relationship Id="rId1" Type="http://schemas.openxmlformats.org/officeDocument/2006/relationships/image" Target="../media/image4.png"/></Relationships>
</file>

<file path=ppt/slides/_rels/slide6.xml.rels><?xml version="1.0" encoding="UTF-8" standalone="yes"?>
<Relationships xmlns="http://schemas.openxmlformats.org/package/2006/relationships"><Relationship Id="rId7" Type="http://schemas.openxmlformats.org/officeDocument/2006/relationships/notesSlide" Target="../notesSlides/notesSlide6.xml"/><Relationship Id="rId6"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9.svg"/><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3.xml"/><Relationship Id="rId1" Type="http://schemas.openxmlformats.org/officeDocument/2006/relationships/image" Target="../media/image4.png"/></Relationships>
</file>

<file path=ppt/slides/_rels/slide8.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1.xml"/><Relationship Id="rId2" Type="http://schemas.openxmlformats.org/officeDocument/2006/relationships/image" Target="../media/image12.png"/><Relationship Id="rId1" Type="http://schemas.openxmlformats.org/officeDocument/2006/relationships/image" Target="../media/image11.jpeg"/></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1.xml"/><Relationship Id="rId2" Type="http://schemas.openxmlformats.org/officeDocument/2006/relationships/image" Target="../media/image14.jpeg"/><Relationship Id="rId1" Type="http://schemas.openxmlformats.org/officeDocument/2006/relationships/image" Target="../media/image13.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7" name="直角三角形 346"/>
          <p:cNvSpPr/>
          <p:nvPr/>
        </p:nvSpPr>
        <p:spPr>
          <a:xfrm rot="16200000">
            <a:off x="6392556" y="2392572"/>
            <a:ext cx="2751138" cy="2751138"/>
          </a:xfrm>
          <a:prstGeom prst="rtTriangle">
            <a:avLst/>
          </a:prstGeom>
          <a:solidFill>
            <a:srgbClr val="B600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50000"/>
                  <a:lumOff val="50000"/>
                </a:schemeClr>
              </a:solidFill>
              <a:latin typeface="微软雅黑" panose="020B0503020204020204" charset="-122"/>
              <a:ea typeface="微软雅黑" panose="020B0503020204020204" charset="-122"/>
            </a:endParaRPr>
          </a:p>
        </p:txBody>
      </p:sp>
      <p:sp>
        <p:nvSpPr>
          <p:cNvPr id="28" name="直角三角形 27"/>
          <p:cNvSpPr/>
          <p:nvPr/>
        </p:nvSpPr>
        <p:spPr>
          <a:xfrm rot="5400000">
            <a:off x="-25547" y="0"/>
            <a:ext cx="2751138" cy="2751138"/>
          </a:xfrm>
          <a:prstGeom prst="rtTriangle">
            <a:avLst/>
          </a:prstGeom>
          <a:solidFill>
            <a:srgbClr val="B600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7030A0"/>
              </a:solidFill>
              <a:latin typeface="微软雅黑" panose="020B0503020204020204" charset="-122"/>
              <a:ea typeface="微软雅黑" panose="020B0503020204020204" charset="-122"/>
            </a:endParaRPr>
          </a:p>
        </p:txBody>
      </p:sp>
      <p:pic>
        <p:nvPicPr>
          <p:cNvPr id="15" name="图片 14"/>
          <p:cNvPicPr/>
          <p:nvPr/>
        </p:nvPicPr>
        <p:blipFill>
          <a:blip r:embed="rId1"/>
          <a:srcRect l="8905"/>
        </p:blipFill>
        <p:spPr>
          <a:xfrm>
            <a:off x="138430" y="493395"/>
            <a:ext cx="8867140" cy="4156710"/>
          </a:xfrm>
          <a:prstGeom prst="rect">
            <a:avLst/>
          </a:prstGeom>
        </p:spPr>
      </p:pic>
      <p:sp>
        <p:nvSpPr>
          <p:cNvPr id="14" name="矩形 13"/>
          <p:cNvSpPr/>
          <p:nvPr/>
        </p:nvSpPr>
        <p:spPr>
          <a:xfrm>
            <a:off x="138430" y="493395"/>
            <a:ext cx="8867140" cy="4156710"/>
          </a:xfrm>
          <a:prstGeom prst="rect">
            <a:avLst/>
          </a:prstGeom>
          <a:solidFill>
            <a:schemeClr val="bg1">
              <a:alpha val="80000"/>
            </a:schemeClr>
          </a:solidFill>
          <a:ln>
            <a:noFill/>
          </a:ln>
          <a:effectLst>
            <a:outerShdw blurRad="254000" dist="254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ltLang="zh-CN" dirty="0">
              <a:latin typeface="微软雅黑" panose="020B0503020204020204" charset="-122"/>
              <a:ea typeface="微软雅黑" panose="020B0503020204020204" charset="-122"/>
            </a:endParaRPr>
          </a:p>
        </p:txBody>
      </p:sp>
      <p:sp>
        <p:nvSpPr>
          <p:cNvPr id="9" name="文本框 8" descr="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
          <p:cNvSpPr txBox="1">
            <a:spLocks noChangeArrowheads="1"/>
          </p:cNvSpPr>
          <p:nvPr/>
        </p:nvSpPr>
        <p:spPr bwMode="auto">
          <a:xfrm>
            <a:off x="961390" y="1662430"/>
            <a:ext cx="7110730" cy="1198880"/>
          </a:xfrm>
          <a:prstGeom prst="rect">
            <a:avLst/>
          </a:prstGeom>
          <a:noFill/>
          <a:ln>
            <a:noFill/>
          </a:ln>
        </p:spPr>
        <p:txBody>
          <a:bodyPr wrap="square">
            <a:spAutoFit/>
          </a:bodyPr>
          <a:lstStyle>
            <a:lvl1pPr>
              <a:defRPr sz="1300">
                <a:solidFill>
                  <a:schemeClr val="tx1"/>
                </a:solidFill>
                <a:latin typeface="Arial" panose="020B0604020202020204" pitchFamily="34" charset="0"/>
                <a:ea typeface="微软雅黑" panose="020B0503020204020204" charset="-122"/>
              </a:defRPr>
            </a:lvl1pPr>
            <a:lvl2pPr marL="742950" indent="-285750">
              <a:defRPr sz="1300">
                <a:solidFill>
                  <a:schemeClr val="tx1"/>
                </a:solidFill>
                <a:latin typeface="Arial" panose="020B0604020202020204" pitchFamily="34" charset="0"/>
                <a:ea typeface="微软雅黑" panose="020B0503020204020204" charset="-122"/>
              </a:defRPr>
            </a:lvl2pPr>
            <a:lvl3pPr marL="1143000" indent="-228600">
              <a:defRPr sz="1300">
                <a:solidFill>
                  <a:schemeClr val="tx1"/>
                </a:solidFill>
                <a:latin typeface="Arial" panose="020B0604020202020204" pitchFamily="34" charset="0"/>
                <a:ea typeface="微软雅黑" panose="020B0503020204020204" charset="-122"/>
              </a:defRPr>
            </a:lvl3pPr>
            <a:lvl4pPr marL="1600200" indent="-228600">
              <a:defRPr sz="1300">
                <a:solidFill>
                  <a:schemeClr val="tx1"/>
                </a:solidFill>
                <a:latin typeface="Arial" panose="020B0604020202020204" pitchFamily="34" charset="0"/>
                <a:ea typeface="微软雅黑" panose="020B0503020204020204" charset="-122"/>
              </a:defRPr>
            </a:lvl4pPr>
            <a:lvl5pPr marL="2057400" indent="-228600">
              <a:defRPr sz="1300">
                <a:solidFill>
                  <a:schemeClr val="tx1"/>
                </a:solidFill>
                <a:latin typeface="Arial" panose="020B0604020202020204" pitchFamily="34" charset="0"/>
                <a:ea typeface="微软雅黑" panose="020B050302020402020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charset="-122"/>
              </a:defRPr>
            </a:lvl9pPr>
          </a:lstStyle>
          <a:p>
            <a:pPr algn="ctr" defTabSz="514350" fontAlgn="base">
              <a:spcBef>
                <a:spcPct val="0"/>
              </a:spcBef>
              <a:spcAft>
                <a:spcPct val="0"/>
              </a:spcAft>
              <a:tabLst>
                <a:tab pos="2149475" algn="l"/>
              </a:tabLst>
            </a:pPr>
            <a:r>
              <a:rPr lang="zh-CN" altLang="en-US" sz="3600" b="1" spc="300" dirty="0">
                <a:solidFill>
                  <a:srgbClr val="B60005"/>
                </a:solidFill>
                <a:effectLst>
                  <a:glow rad="63500">
                    <a:schemeClr val="accent4">
                      <a:satMod val="175000"/>
                      <a:alpha val="40000"/>
                    </a:schemeClr>
                  </a:glow>
                </a:effectLst>
                <a:latin typeface="微软雅黑" panose="020B0503020204020204" charset="-122"/>
                <a:ea typeface="微软雅黑" panose="020B0503020204020204" charset="-122"/>
                <a:sym typeface="+mn-ea"/>
              </a:rPr>
              <a:t>基于深度学习的</a:t>
            </a:r>
            <a:r>
              <a:rPr lang="en-US" altLang="zh-CN" sz="3600" b="1" spc="300" dirty="0">
                <a:solidFill>
                  <a:srgbClr val="B60005"/>
                </a:solidFill>
                <a:effectLst>
                  <a:glow rad="63500">
                    <a:schemeClr val="accent4">
                      <a:satMod val="175000"/>
                      <a:alpha val="40000"/>
                    </a:schemeClr>
                  </a:glow>
                </a:effectLst>
                <a:latin typeface="Times New Roman" panose="02020603050405020304" charset="0"/>
                <a:ea typeface="微软雅黑" panose="020B0503020204020204" charset="-122"/>
                <a:cs typeface="Times New Roman" panose="02020603050405020304" charset="0"/>
                <a:sym typeface="+mn-ea"/>
              </a:rPr>
              <a:t>X</a:t>
            </a:r>
            <a:r>
              <a:rPr lang="zh-CN" altLang="en-US" sz="3600" b="1" spc="300" dirty="0">
                <a:solidFill>
                  <a:srgbClr val="B60005"/>
                </a:solidFill>
                <a:effectLst>
                  <a:glow rad="63500">
                    <a:schemeClr val="accent4">
                      <a:satMod val="175000"/>
                      <a:alpha val="40000"/>
                    </a:schemeClr>
                  </a:glow>
                </a:effectLst>
                <a:latin typeface="微软雅黑" panose="020B0503020204020204" charset="-122"/>
                <a:ea typeface="微软雅黑" panose="020B0503020204020204" charset="-122"/>
                <a:sym typeface="+mn-ea"/>
              </a:rPr>
              <a:t>射线违禁品</a:t>
            </a:r>
            <a:endParaRPr lang="zh-CN" altLang="en-US" sz="3600" b="1" spc="300" dirty="0">
              <a:solidFill>
                <a:srgbClr val="B60005"/>
              </a:solidFill>
              <a:effectLst>
                <a:glow rad="63500">
                  <a:schemeClr val="accent4">
                    <a:satMod val="175000"/>
                    <a:alpha val="40000"/>
                  </a:schemeClr>
                </a:glow>
              </a:effectLst>
              <a:latin typeface="微软雅黑" panose="020B0503020204020204" charset="-122"/>
              <a:ea typeface="微软雅黑" panose="020B0503020204020204" charset="-122"/>
              <a:sym typeface="+mn-ea"/>
            </a:endParaRPr>
          </a:p>
          <a:p>
            <a:pPr algn="ctr" defTabSz="514350" fontAlgn="base">
              <a:spcBef>
                <a:spcPct val="0"/>
              </a:spcBef>
              <a:spcAft>
                <a:spcPct val="0"/>
              </a:spcAft>
              <a:tabLst>
                <a:tab pos="2149475" algn="l"/>
              </a:tabLst>
            </a:pPr>
            <a:r>
              <a:rPr lang="zh-CN" altLang="en-US" sz="3600" b="1" spc="300" dirty="0">
                <a:solidFill>
                  <a:srgbClr val="B60005"/>
                </a:solidFill>
                <a:effectLst>
                  <a:glow rad="63500">
                    <a:schemeClr val="accent4">
                      <a:satMod val="175000"/>
                      <a:alpha val="40000"/>
                    </a:schemeClr>
                  </a:glow>
                </a:effectLst>
                <a:latin typeface="微软雅黑" panose="020B0503020204020204" charset="-122"/>
                <a:ea typeface="微软雅黑" panose="020B0503020204020204" charset="-122"/>
                <a:sym typeface="+mn-ea"/>
              </a:rPr>
              <a:t>检测系统的设计与实现</a:t>
            </a:r>
            <a:endParaRPr lang="zh-CN" altLang="en-US" sz="3600" b="1" spc="300" dirty="0">
              <a:solidFill>
                <a:srgbClr val="B60005"/>
              </a:solidFill>
              <a:effectLst>
                <a:glow rad="63500">
                  <a:schemeClr val="accent4">
                    <a:satMod val="175000"/>
                    <a:alpha val="40000"/>
                  </a:schemeClr>
                </a:glow>
              </a:effectLst>
              <a:latin typeface="微软雅黑" panose="020B0503020204020204" charset="-122"/>
              <a:ea typeface="微软雅黑" panose="020B0503020204020204" charset="-122"/>
              <a:sym typeface="+mn-ea"/>
            </a:endParaRPr>
          </a:p>
        </p:txBody>
      </p:sp>
      <p:pic>
        <p:nvPicPr>
          <p:cNvPr id="5" name="图片 4"/>
          <p:cNvPicPr>
            <a:picLocks noChangeAspect="1"/>
          </p:cNvPicPr>
          <p:nvPr/>
        </p:nvPicPr>
        <p:blipFill>
          <a:blip r:embed="rId2"/>
          <a:stretch>
            <a:fillRect/>
          </a:stretch>
        </p:blipFill>
        <p:spPr>
          <a:xfrm>
            <a:off x="389890" y="628650"/>
            <a:ext cx="3409950" cy="996950"/>
          </a:xfrm>
          <a:prstGeom prst="rect">
            <a:avLst/>
          </a:prstGeom>
        </p:spPr>
      </p:pic>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圆角 24"/>
          <p:cNvSpPr/>
          <p:nvPr/>
        </p:nvSpPr>
        <p:spPr>
          <a:xfrm>
            <a:off x="447040" y="991235"/>
            <a:ext cx="2069465" cy="300355"/>
          </a:xfrm>
          <a:prstGeom prst="roundRect">
            <a:avLst/>
          </a:prstGeom>
          <a:solidFill>
            <a:srgbClr val="B600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800" b="1" dirty="0">
                <a:solidFill>
                  <a:schemeClr val="bg1"/>
                </a:solidFill>
                <a:latin typeface="微软雅黑" panose="020B0503020204020204" charset="-122"/>
                <a:ea typeface="微软雅黑" panose="020B0503020204020204" charset="-122"/>
                <a:cs typeface="+mn-ea"/>
                <a:sym typeface="+mn-lt"/>
              </a:rPr>
              <a:t>主干特征提取网络</a:t>
            </a:r>
            <a:endParaRPr lang="zh-CN" altLang="en-US" sz="1800" b="1" dirty="0">
              <a:solidFill>
                <a:schemeClr val="bg1"/>
              </a:solidFill>
              <a:latin typeface="微软雅黑" panose="020B0503020204020204" charset="-122"/>
              <a:ea typeface="微软雅黑" panose="020B0503020204020204" charset="-122"/>
              <a:cs typeface="+mn-ea"/>
              <a:sym typeface="+mn-lt"/>
            </a:endParaRPr>
          </a:p>
        </p:txBody>
      </p:sp>
      <p:sp>
        <p:nvSpPr>
          <p:cNvPr id="3" name="矩形 2"/>
          <p:cNvSpPr/>
          <p:nvPr/>
        </p:nvSpPr>
        <p:spPr>
          <a:xfrm>
            <a:off x="350597" y="221066"/>
            <a:ext cx="3322320" cy="521970"/>
          </a:xfrm>
          <a:prstGeom prst="rect">
            <a:avLst/>
          </a:prstGeom>
        </p:spPr>
        <p:txBody>
          <a:bodyPr wrap="none">
            <a:spAutoFit/>
          </a:bodyPr>
          <a:p>
            <a:pPr algn="l"/>
            <a:r>
              <a:rPr lang="en-US" altLang="zh-CN" sz="2800" b="1" dirty="0">
                <a:solidFill>
                  <a:srgbClr val="B60005"/>
                </a:solidFill>
                <a:latin typeface="微软雅黑" panose="020B0503020204020204" charset="-122"/>
                <a:ea typeface="微软雅黑" panose="020B0503020204020204" charset="-122"/>
              </a:rPr>
              <a:t>03  </a:t>
            </a:r>
            <a:r>
              <a:rPr lang="zh-CN" altLang="en-US" sz="2800" b="1" dirty="0">
                <a:solidFill>
                  <a:srgbClr val="B60005"/>
                </a:solidFill>
                <a:latin typeface="微软雅黑" panose="020B0503020204020204" charset="-122"/>
                <a:ea typeface="微软雅黑" panose="020B0503020204020204" charset="-122"/>
                <a:sym typeface="+mn-ea"/>
              </a:rPr>
              <a:t>算法改进与框架</a:t>
            </a:r>
            <a:endParaRPr lang="zh-CN" altLang="en-US" sz="2800" b="1" dirty="0">
              <a:solidFill>
                <a:srgbClr val="B60005"/>
              </a:solidFill>
              <a:latin typeface="微软雅黑" panose="020B0503020204020204" charset="-122"/>
              <a:ea typeface="微软雅黑" panose="020B0503020204020204" charset="-122"/>
            </a:endParaRPr>
          </a:p>
        </p:txBody>
      </p:sp>
      <p:sp>
        <p:nvSpPr>
          <p:cNvPr id="6" name="文本框 5"/>
          <p:cNvSpPr txBox="1"/>
          <p:nvPr/>
        </p:nvSpPr>
        <p:spPr>
          <a:xfrm>
            <a:off x="447675" y="1910715"/>
            <a:ext cx="2331085" cy="1889760"/>
          </a:xfrm>
          <a:prstGeom prst="rect">
            <a:avLst/>
          </a:prstGeom>
          <a:noFill/>
        </p:spPr>
        <p:txBody>
          <a:bodyPr wrap="square" rtlCol="0">
            <a:noAutofit/>
          </a:bodyPr>
          <a:p>
            <a:pPr indent="304800" fontAlgn="auto">
              <a:lnSpc>
                <a:spcPct val="125000"/>
              </a:lnSpc>
              <a:buFont typeface="Wingdings" panose="05000000000000000000" pitchFamily="2" charset="2"/>
              <a:buNone/>
              <a:extLst>
                <a:ext uri="{35155182-B16C-46BC-9424-99874614C6A1}">
                  <wpsdc:indentchars xmlns:wpsdc="http://www.wps.cn/officeDocument/2017/drawingmlCustomData" val="200" checksum="1077528236"/>
                </a:ext>
              </a:extLst>
            </a:pPr>
            <a:r>
              <a:rPr lang="zh-CN" altLang="en-US" sz="1200" dirty="0">
                <a:latin typeface="微软雅黑" panose="020B0503020204020204" charset="-122"/>
                <a:ea typeface="微软雅黑" panose="020B0503020204020204" charset="-122"/>
              </a:rPr>
              <a:t>部分卷积（</a:t>
            </a:r>
            <a:r>
              <a:rPr lang="en-US" altLang="zh-CN" sz="1200" dirty="0">
                <a:latin typeface="Times New Roman" panose="02020603050405020304" charset="0"/>
                <a:ea typeface="微软雅黑" panose="020B0503020204020204" charset="-122"/>
                <a:cs typeface="Times New Roman" panose="02020603050405020304" charset="0"/>
              </a:rPr>
              <a:t>PConv</a:t>
            </a:r>
            <a:r>
              <a:rPr lang="zh-CN" altLang="en-US" sz="1200" dirty="0">
                <a:latin typeface="Times New Roman" panose="02020603050405020304" charset="0"/>
                <a:ea typeface="微软雅黑" panose="020B0503020204020204" charset="-122"/>
                <a:cs typeface="Times New Roman" panose="02020603050405020304" charset="0"/>
              </a:rPr>
              <a:t>）</a:t>
            </a:r>
            <a:r>
              <a:rPr lang="zh-CN" altLang="en-US" sz="1200" dirty="0">
                <a:latin typeface="微软雅黑" panose="020B0503020204020204" charset="-122"/>
                <a:ea typeface="微软雅黑" panose="020B0503020204020204" charset="-122"/>
              </a:rPr>
              <a:t>通过仅对输入特征图的部分通道进行空间特征提取，其余通道保持不变，可以减少冗余计算和内存访问。</a:t>
            </a:r>
            <a:endParaRPr lang="zh-CN" altLang="en-US" sz="1200" dirty="0">
              <a:latin typeface="微软雅黑" panose="020B0503020204020204" charset="-122"/>
              <a:ea typeface="微软雅黑" panose="020B0503020204020204" charset="-122"/>
            </a:endParaRPr>
          </a:p>
          <a:p>
            <a:pPr indent="304800" fontAlgn="auto">
              <a:lnSpc>
                <a:spcPct val="125000"/>
              </a:lnSpc>
              <a:buFont typeface="Wingdings" panose="05000000000000000000" pitchFamily="2" charset="2"/>
              <a:buNone/>
              <a:extLst>
                <a:ext uri="{35155182-B16C-46BC-9424-99874614C6A1}">
                  <wpsdc:indentchars xmlns:wpsdc="http://www.wps.cn/officeDocument/2017/drawingmlCustomData" val="200" checksum="1077528236"/>
                </a:ext>
              </a:extLst>
            </a:pPr>
            <a:r>
              <a:rPr lang="en-US" altLang="zh-CN" sz="1200" dirty="0">
                <a:latin typeface="Times New Roman" panose="02020603050405020304" charset="0"/>
                <a:ea typeface="微软雅黑" panose="020B0503020204020204" charset="-122"/>
                <a:cs typeface="Times New Roman" panose="02020603050405020304" charset="0"/>
                <a:sym typeface="+mn-ea"/>
              </a:rPr>
              <a:t>FasterNet</a:t>
            </a:r>
            <a:r>
              <a:rPr lang="zh-CN" altLang="en-US" sz="1200" dirty="0">
                <a:latin typeface="Times New Roman" panose="02020603050405020304" charset="0"/>
                <a:ea typeface="微软雅黑" panose="020B0503020204020204" charset="-122"/>
                <a:cs typeface="Times New Roman" panose="02020603050405020304" charset="0"/>
                <a:sym typeface="+mn-ea"/>
              </a:rPr>
              <a:t>由部分卷积搭建，具有较高的检测效率。</a:t>
            </a:r>
            <a:endParaRPr lang="zh-CN" altLang="en-US" sz="1200" dirty="0">
              <a:latin typeface="微软雅黑" panose="020B0503020204020204" charset="-122"/>
              <a:ea typeface="微软雅黑" panose="020B0503020204020204" charset="-122"/>
            </a:endParaRPr>
          </a:p>
        </p:txBody>
      </p:sp>
      <p:pic>
        <p:nvPicPr>
          <p:cNvPr id="29" name="图片 26" descr="微信截图_20250326143124"/>
          <p:cNvPicPr>
            <a:picLocks noChangeAspect="1"/>
          </p:cNvPicPr>
          <p:nvPr/>
        </p:nvPicPr>
        <p:blipFill>
          <a:blip r:embed="rId1"/>
          <a:stretch>
            <a:fillRect/>
          </a:stretch>
        </p:blipFill>
        <p:spPr>
          <a:xfrm>
            <a:off x="3656330" y="1291590"/>
            <a:ext cx="4924425" cy="2080895"/>
          </a:xfrm>
          <a:prstGeom prst="rect">
            <a:avLst/>
          </a:prstGeom>
        </p:spPr>
      </p:pic>
      <p:pic>
        <p:nvPicPr>
          <p:cNvPr id="5" name="图片 20" descr="微信截图_20250326135038"/>
          <p:cNvPicPr>
            <a:picLocks noChangeAspect="1"/>
          </p:cNvPicPr>
          <p:nvPr/>
        </p:nvPicPr>
        <p:blipFill>
          <a:blip r:embed="rId2"/>
          <a:srcRect r="50790" b="59745"/>
          <a:stretch>
            <a:fillRect/>
          </a:stretch>
        </p:blipFill>
        <p:spPr>
          <a:xfrm>
            <a:off x="3817938" y="3794125"/>
            <a:ext cx="1978660" cy="741045"/>
          </a:xfrm>
          <a:prstGeom prst="rect">
            <a:avLst/>
          </a:prstGeom>
        </p:spPr>
      </p:pic>
      <p:pic>
        <p:nvPicPr>
          <p:cNvPr id="8" name="图片 20" descr="微信截图_20250326135038"/>
          <p:cNvPicPr>
            <a:picLocks noChangeAspect="1"/>
          </p:cNvPicPr>
          <p:nvPr/>
        </p:nvPicPr>
        <p:blipFill>
          <a:blip r:embed="rId2"/>
          <a:srcRect l="67972" t="63470" r="8307"/>
          <a:stretch>
            <a:fillRect/>
          </a:stretch>
        </p:blipFill>
        <p:spPr>
          <a:xfrm>
            <a:off x="6654165" y="3862705"/>
            <a:ext cx="953770" cy="672465"/>
          </a:xfrm>
          <a:prstGeom prst="rect">
            <a:avLst/>
          </a:prstGeom>
        </p:spPr>
      </p:pic>
      <p:sp>
        <p:nvSpPr>
          <p:cNvPr id="9" name="文本框 8"/>
          <p:cNvSpPr txBox="1"/>
          <p:nvPr/>
        </p:nvSpPr>
        <p:spPr>
          <a:xfrm>
            <a:off x="4489450" y="4523105"/>
            <a:ext cx="706755" cy="304165"/>
          </a:xfrm>
          <a:prstGeom prst="rect">
            <a:avLst/>
          </a:prstGeom>
          <a:noFill/>
        </p:spPr>
        <p:txBody>
          <a:bodyPr wrap="square" rtlCol="0">
            <a:noAutofit/>
          </a:bodyPr>
          <a:p>
            <a:pPr indent="0">
              <a:lnSpc>
                <a:spcPct val="125000"/>
              </a:lnSpc>
              <a:buNone/>
            </a:pPr>
            <a:r>
              <a:rPr lang="en-US" altLang="zh-CN" sz="1200" dirty="0">
                <a:latin typeface="Times New Roman" panose="02020603050405020304" charset="0"/>
                <a:ea typeface="微软雅黑" panose="020B0503020204020204" charset="-122"/>
                <a:cs typeface="Times New Roman" panose="02020603050405020304" charset="0"/>
              </a:rPr>
              <a:t>Conv</a:t>
            </a:r>
            <a:endParaRPr lang="en-US" altLang="zh-CN" sz="1200" dirty="0">
              <a:latin typeface="Times New Roman" panose="02020603050405020304" charset="0"/>
              <a:ea typeface="微软雅黑" panose="020B0503020204020204" charset="-122"/>
              <a:cs typeface="Times New Roman" panose="02020603050405020304" charset="0"/>
            </a:endParaRPr>
          </a:p>
        </p:txBody>
      </p:sp>
      <p:sp>
        <p:nvSpPr>
          <p:cNvPr id="12" name="文本框 11"/>
          <p:cNvSpPr txBox="1"/>
          <p:nvPr/>
        </p:nvSpPr>
        <p:spPr>
          <a:xfrm>
            <a:off x="5540375" y="3455670"/>
            <a:ext cx="1376680" cy="254635"/>
          </a:xfrm>
          <a:prstGeom prst="rect">
            <a:avLst/>
          </a:prstGeom>
          <a:noFill/>
        </p:spPr>
        <p:txBody>
          <a:bodyPr wrap="square" rtlCol="0">
            <a:noAutofit/>
          </a:bodyPr>
          <a:p>
            <a:r>
              <a:rPr lang="en-US" altLang="zh-CN" sz="1200" dirty="0">
                <a:latin typeface="Times New Roman" panose="02020603050405020304" charset="0"/>
                <a:ea typeface="微软雅黑" panose="020B0503020204020204" charset="-122"/>
                <a:cs typeface="Times New Roman" panose="02020603050405020304" charset="0"/>
                <a:sym typeface="+mn-ea"/>
              </a:rPr>
              <a:t>FasterNet</a:t>
            </a:r>
            <a:r>
              <a:rPr lang="zh-CN" altLang="en-US" sz="1200" dirty="0">
                <a:solidFill>
                  <a:schemeClr val="tx1"/>
                </a:solidFill>
                <a:latin typeface="微软雅黑" panose="020B0503020204020204" charset="-122"/>
                <a:ea typeface="微软雅黑" panose="020B0503020204020204" charset="-122"/>
                <a:cs typeface="+mn-ea"/>
                <a:sym typeface="+mn-lt"/>
              </a:rPr>
              <a:t>结构图</a:t>
            </a:r>
            <a:endParaRPr lang="zh-CN" altLang="en-US" dirty="0">
              <a:solidFill>
                <a:schemeClr val="tx1"/>
              </a:solidFill>
              <a:latin typeface="微软雅黑" panose="020B0503020204020204" charset="-122"/>
              <a:ea typeface="微软雅黑" panose="020B0503020204020204" charset="-122"/>
              <a:cs typeface="+mn-ea"/>
              <a:sym typeface="+mn-lt"/>
            </a:endParaRPr>
          </a:p>
        </p:txBody>
      </p:sp>
    </p:spTree>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50597" y="221066"/>
            <a:ext cx="3322320" cy="521970"/>
          </a:xfrm>
          <a:prstGeom prst="rect">
            <a:avLst/>
          </a:prstGeom>
        </p:spPr>
        <p:txBody>
          <a:bodyPr wrap="none">
            <a:spAutoFit/>
          </a:bodyPr>
          <a:p>
            <a:pPr algn="l"/>
            <a:r>
              <a:rPr lang="en-US" altLang="zh-CN" sz="2800" b="1" dirty="0">
                <a:solidFill>
                  <a:srgbClr val="B60005"/>
                </a:solidFill>
                <a:latin typeface="微软雅黑" panose="020B0503020204020204" charset="-122"/>
                <a:ea typeface="微软雅黑" panose="020B0503020204020204" charset="-122"/>
              </a:rPr>
              <a:t>03  </a:t>
            </a:r>
            <a:r>
              <a:rPr lang="zh-CN" altLang="en-US" sz="2800" b="1" dirty="0">
                <a:solidFill>
                  <a:srgbClr val="B60005"/>
                </a:solidFill>
                <a:latin typeface="微软雅黑" panose="020B0503020204020204" charset="-122"/>
                <a:ea typeface="微软雅黑" panose="020B0503020204020204" charset="-122"/>
                <a:sym typeface="+mn-ea"/>
              </a:rPr>
              <a:t>算法改进与框架</a:t>
            </a:r>
            <a:endParaRPr lang="zh-CN" altLang="en-US" sz="2800" b="1" dirty="0">
              <a:solidFill>
                <a:srgbClr val="B60005"/>
              </a:solidFill>
              <a:latin typeface="微软雅黑" panose="020B0503020204020204" charset="-122"/>
              <a:ea typeface="微软雅黑" panose="020B0503020204020204" charset="-122"/>
            </a:endParaRPr>
          </a:p>
        </p:txBody>
      </p:sp>
      <p:pic>
        <p:nvPicPr>
          <p:cNvPr id="9" name="图片 10" descr="微信截图_20250330003922"/>
          <p:cNvPicPr>
            <a:picLocks noChangeAspect="1"/>
          </p:cNvPicPr>
          <p:nvPr/>
        </p:nvPicPr>
        <p:blipFill>
          <a:blip r:embed="rId1"/>
          <a:srcRect r="583"/>
          <a:stretch>
            <a:fillRect/>
          </a:stretch>
        </p:blipFill>
        <p:spPr>
          <a:xfrm>
            <a:off x="3918585" y="2432050"/>
            <a:ext cx="5132070" cy="2466975"/>
          </a:xfrm>
          <a:prstGeom prst="rect">
            <a:avLst/>
          </a:prstGeom>
        </p:spPr>
      </p:pic>
      <p:pic>
        <p:nvPicPr>
          <p:cNvPr id="2" name="图片 1" descr="微信截图_20250408222158"/>
          <p:cNvPicPr>
            <a:picLocks noChangeAspect="1"/>
          </p:cNvPicPr>
          <p:nvPr/>
        </p:nvPicPr>
        <p:blipFill>
          <a:blip r:embed="rId2"/>
          <a:stretch>
            <a:fillRect/>
          </a:stretch>
        </p:blipFill>
        <p:spPr>
          <a:xfrm>
            <a:off x="2750820" y="927735"/>
            <a:ext cx="3642995" cy="1520825"/>
          </a:xfrm>
          <a:prstGeom prst="rect">
            <a:avLst/>
          </a:prstGeom>
        </p:spPr>
      </p:pic>
      <p:sp>
        <p:nvSpPr>
          <p:cNvPr id="4" name="文本框 3"/>
          <p:cNvSpPr txBox="1"/>
          <p:nvPr/>
        </p:nvSpPr>
        <p:spPr>
          <a:xfrm>
            <a:off x="4589145" y="4840605"/>
            <a:ext cx="3118485" cy="254635"/>
          </a:xfrm>
          <a:prstGeom prst="rect">
            <a:avLst/>
          </a:prstGeom>
          <a:noFill/>
        </p:spPr>
        <p:txBody>
          <a:bodyPr wrap="square" rtlCol="0">
            <a:noAutofit/>
          </a:bodyPr>
          <a:p>
            <a:r>
              <a:rPr lang="zh-CN" altLang="en-US" dirty="0">
                <a:solidFill>
                  <a:schemeClr val="tx1"/>
                </a:solidFill>
                <a:latin typeface="微软雅黑" panose="020B0503020204020204" charset="-122"/>
                <a:ea typeface="微软雅黑" panose="020B0503020204020204" charset="-122"/>
                <a:cs typeface="+mn-ea"/>
                <a:sym typeface="+mn-lt"/>
              </a:rPr>
              <a:t>替换模型主干特征提取网络性能对比图</a:t>
            </a:r>
            <a:endParaRPr lang="zh-CN" altLang="en-US" dirty="0">
              <a:solidFill>
                <a:schemeClr val="tx1"/>
              </a:solidFill>
              <a:latin typeface="微软雅黑" panose="020B0503020204020204" charset="-122"/>
              <a:ea typeface="微软雅黑" panose="020B0503020204020204" charset="-122"/>
              <a:cs typeface="+mn-ea"/>
              <a:sym typeface="+mn-lt"/>
            </a:endParaRPr>
          </a:p>
        </p:txBody>
      </p:sp>
      <p:sp>
        <p:nvSpPr>
          <p:cNvPr id="5" name="矩形: 圆角 24"/>
          <p:cNvSpPr/>
          <p:nvPr/>
        </p:nvSpPr>
        <p:spPr>
          <a:xfrm>
            <a:off x="447040" y="991235"/>
            <a:ext cx="2069465" cy="300355"/>
          </a:xfrm>
          <a:prstGeom prst="roundRect">
            <a:avLst/>
          </a:prstGeom>
          <a:solidFill>
            <a:srgbClr val="B600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800" b="1" dirty="0">
                <a:solidFill>
                  <a:schemeClr val="bg1"/>
                </a:solidFill>
                <a:latin typeface="微软雅黑" panose="020B0503020204020204" charset="-122"/>
                <a:ea typeface="微软雅黑" panose="020B0503020204020204" charset="-122"/>
                <a:cs typeface="+mn-ea"/>
                <a:sym typeface="+mn-lt"/>
              </a:rPr>
              <a:t>主干特征提取网络</a:t>
            </a:r>
            <a:endParaRPr lang="zh-CN" altLang="en-US" sz="1800" b="1" dirty="0">
              <a:solidFill>
                <a:schemeClr val="bg1"/>
              </a:solidFill>
              <a:latin typeface="微软雅黑" panose="020B0503020204020204" charset="-122"/>
              <a:ea typeface="微软雅黑" panose="020B0503020204020204" charset="-122"/>
              <a:cs typeface="+mn-ea"/>
              <a:sym typeface="+mn-lt"/>
            </a:endParaRPr>
          </a:p>
        </p:txBody>
      </p:sp>
      <p:sp>
        <p:nvSpPr>
          <p:cNvPr id="6" name="文本框 5"/>
          <p:cNvSpPr txBox="1"/>
          <p:nvPr/>
        </p:nvSpPr>
        <p:spPr>
          <a:xfrm>
            <a:off x="447040" y="2632710"/>
            <a:ext cx="3225165" cy="2392680"/>
          </a:xfrm>
          <a:prstGeom prst="rect">
            <a:avLst/>
          </a:prstGeom>
          <a:noFill/>
        </p:spPr>
        <p:txBody>
          <a:bodyPr wrap="square" rtlCol="0">
            <a:noAutofit/>
          </a:bodyPr>
          <a:p>
            <a:pPr marL="0" lvl="1" indent="355600" fontAlgn="auto">
              <a:lnSpc>
                <a:spcPct val="125000"/>
              </a:lnSpc>
              <a:buFont typeface="Wingdings" panose="05000000000000000000" charset="0"/>
              <a:buNone/>
              <a:extLst>
                <a:ext uri="{35155182-B16C-46BC-9424-99874614C6A1}">
                  <wpsdc:indentchars xmlns:wpsdc="http://www.wps.cn/officeDocument/2017/drawingmlCustomData" val="200" checksum="3837665281"/>
                </a:ext>
              </a:extLst>
            </a:pPr>
            <a:r>
              <a:rPr lang="zh-CN" altLang="en-US" sz="1400" dirty="0">
                <a:latin typeface="微软雅黑" panose="020B0503020204020204" charset="-122"/>
                <a:ea typeface="微软雅黑" panose="020B0503020204020204" charset="-122"/>
              </a:rPr>
              <a:t>以</a:t>
            </a:r>
            <a:r>
              <a:rPr lang="en-US" altLang="zh-CN" sz="1400" dirty="0">
                <a:latin typeface="Times New Roman" panose="02020603050405020304" charset="0"/>
                <a:ea typeface="微软雅黑" panose="020B0503020204020204" charset="-122"/>
                <a:cs typeface="Times New Roman" panose="02020603050405020304" charset="0"/>
              </a:rPr>
              <a:t>FPS</a:t>
            </a:r>
            <a:r>
              <a:rPr lang="zh-CN" altLang="en-US" sz="1400" dirty="0">
                <a:latin typeface="微软雅黑" panose="020B0503020204020204" charset="-122"/>
                <a:ea typeface="微软雅黑" panose="020B0503020204020204" charset="-122"/>
              </a:rPr>
              <a:t>为横轴，</a:t>
            </a:r>
            <a:r>
              <a:rPr lang="en-US" altLang="zh-CN" sz="1400" dirty="0">
                <a:latin typeface="Times New Roman" panose="02020603050405020304" charset="0"/>
                <a:ea typeface="微软雅黑" panose="020B0503020204020204" charset="-122"/>
                <a:cs typeface="Times New Roman" panose="02020603050405020304" charset="0"/>
              </a:rPr>
              <a:t>mAP@0.5</a:t>
            </a:r>
            <a:r>
              <a:rPr lang="zh-CN" altLang="en-US" sz="1400" dirty="0">
                <a:latin typeface="微软雅黑" panose="020B0503020204020204" charset="-122"/>
                <a:ea typeface="微软雅黑" panose="020B0503020204020204" charset="-122"/>
              </a:rPr>
              <a:t>为纵轴，模型参数量为</a:t>
            </a:r>
            <a:r>
              <a:rPr lang="zh-CN" altLang="en-US" sz="1400" dirty="0">
                <a:latin typeface="微软雅黑" panose="020B0503020204020204" charset="-122"/>
                <a:ea typeface="微软雅黑" panose="020B0503020204020204" charset="-122"/>
              </a:rPr>
              <a:t>尺寸画出性能对比图，位置越接近右上角、尺寸越小的模型性能越好。</a:t>
            </a:r>
            <a:endParaRPr lang="zh-CN" altLang="en-US" sz="1400" dirty="0">
              <a:latin typeface="微软雅黑" panose="020B0503020204020204" charset="-122"/>
              <a:ea typeface="微软雅黑" panose="020B0503020204020204" charset="-122"/>
            </a:endParaRPr>
          </a:p>
          <a:p>
            <a:pPr marL="0" lvl="1" indent="355600" fontAlgn="auto">
              <a:lnSpc>
                <a:spcPct val="125000"/>
              </a:lnSpc>
              <a:buFont typeface="Wingdings" panose="05000000000000000000" charset="0"/>
              <a:buNone/>
              <a:extLst>
                <a:ext uri="{35155182-B16C-46BC-9424-99874614C6A1}">
                  <wpsdc:indentchars xmlns:wpsdc="http://www.wps.cn/officeDocument/2017/drawingmlCustomData" val="200" checksum="3837665281"/>
                </a:ext>
              </a:extLst>
            </a:pPr>
            <a:r>
              <a:rPr lang="zh-CN" altLang="en-US" sz="1400" dirty="0">
                <a:latin typeface="微软雅黑" panose="020B0503020204020204" charset="-122"/>
                <a:ea typeface="微软雅黑" panose="020B0503020204020204" charset="-122"/>
              </a:rPr>
              <a:t>从图中可以看出</a:t>
            </a:r>
            <a:r>
              <a:rPr lang="en-US" altLang="zh-CN" sz="1400" dirty="0">
                <a:latin typeface="Times New Roman" panose="02020603050405020304" charset="0"/>
                <a:ea typeface="微软雅黑" panose="020B0503020204020204" charset="-122"/>
                <a:cs typeface="Times New Roman" panose="02020603050405020304" charset="0"/>
              </a:rPr>
              <a:t>FasterNet-T0</a:t>
            </a:r>
            <a:r>
              <a:rPr lang="zh-CN" altLang="en-US" sz="1400" dirty="0">
                <a:latin typeface="微软雅黑" panose="020B0503020204020204" charset="-122"/>
                <a:ea typeface="微软雅黑" panose="020B0503020204020204" charset="-122"/>
              </a:rPr>
              <a:t>在精度、效率之间实现了最佳的平衡，验证了</a:t>
            </a:r>
            <a:r>
              <a:rPr lang="en-US" altLang="zh-CN" sz="1400" dirty="0">
                <a:latin typeface="Times New Roman" panose="02020603050405020304" charset="0"/>
                <a:ea typeface="微软雅黑" panose="020B0503020204020204" charset="-122"/>
                <a:cs typeface="Times New Roman" panose="02020603050405020304" charset="0"/>
              </a:rPr>
              <a:t>FasterNet</a:t>
            </a:r>
            <a:r>
              <a:rPr lang="zh-CN" altLang="en-US" sz="1400" dirty="0">
                <a:latin typeface="微软雅黑" panose="020B0503020204020204" charset="-122"/>
                <a:ea typeface="微软雅黑" panose="020B0503020204020204" charset="-122"/>
              </a:rPr>
              <a:t>的优越性。</a:t>
            </a:r>
            <a:endParaRPr lang="zh-CN" altLang="en-US" sz="1400" dirty="0">
              <a:latin typeface="微软雅黑" panose="020B0503020204020204" charset="-122"/>
              <a:ea typeface="微软雅黑" panose="020B0503020204020204" charset="-122"/>
            </a:endParaRPr>
          </a:p>
        </p:txBody>
      </p:sp>
    </p:spTree>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50520" y="1150620"/>
            <a:ext cx="8325485" cy="3494405"/>
          </a:xfrm>
          <a:prstGeom prst="rect">
            <a:avLst/>
          </a:prstGeom>
          <a:noFill/>
        </p:spPr>
        <p:txBody>
          <a:bodyPr wrap="square" rtlCol="0">
            <a:noAutofit/>
          </a:bodyPr>
          <a:p>
            <a:pPr marL="0" lvl="1" indent="0">
              <a:lnSpc>
                <a:spcPct val="125000"/>
              </a:lnSpc>
              <a:buFont typeface="Wingdings" panose="05000000000000000000" pitchFamily="2" charset="2"/>
              <a:buNone/>
            </a:pPr>
            <a:endParaRPr lang="zh-CN" altLang="en-US" sz="1400" dirty="0">
              <a:latin typeface="微软雅黑" panose="020B0503020204020204" charset="-122"/>
              <a:ea typeface="微软雅黑" panose="020B0503020204020204" charset="-122"/>
            </a:endParaRPr>
          </a:p>
          <a:p>
            <a:pPr marL="0" lvl="1" indent="355600" fontAlgn="auto">
              <a:lnSpc>
                <a:spcPct val="125000"/>
              </a:lnSpc>
              <a:buFont typeface="Wingdings" panose="05000000000000000000" pitchFamily="2" charset="2"/>
              <a:buNone/>
              <a:extLst>
                <a:ext uri="{35155182-B16C-46BC-9424-99874614C6A1}">
                  <wpsdc:indentchars xmlns:wpsdc="http://www.wps.cn/officeDocument/2017/drawingmlCustomData" val="200" checksum="3837665281"/>
                </a:ext>
              </a:extLst>
            </a:pPr>
            <a:r>
              <a:rPr lang="en-US" altLang="zh-CN" sz="1400" dirty="0">
                <a:latin typeface="Times New Roman" panose="02020603050405020304" charset="0"/>
                <a:ea typeface="微软雅黑" panose="020B0503020204020204" charset="-122"/>
                <a:cs typeface="Times New Roman" panose="02020603050405020304" charset="0"/>
              </a:rPr>
              <a:t>RT-DETR</a:t>
            </a:r>
            <a:r>
              <a:rPr lang="zh-CN" altLang="en-US" sz="1400" dirty="0">
                <a:latin typeface="微软雅黑" panose="020B0503020204020204" charset="-122"/>
                <a:ea typeface="微软雅黑" panose="020B0503020204020204" charset="-122"/>
              </a:rPr>
              <a:t>的跨尺度特征融合模块（</a:t>
            </a:r>
            <a:r>
              <a:rPr lang="en-US" altLang="zh-CN" sz="1400" dirty="0">
                <a:latin typeface="Times New Roman" panose="02020603050405020304" charset="0"/>
                <a:ea typeface="微软雅黑" panose="020B0503020204020204" charset="-122"/>
                <a:cs typeface="Times New Roman" panose="02020603050405020304" charset="0"/>
              </a:rPr>
              <a:t>CCFF</a:t>
            </a:r>
            <a:r>
              <a:rPr lang="zh-CN" altLang="en-US" sz="1400" dirty="0">
                <a:latin typeface="微软雅黑" panose="020B0503020204020204" charset="-122"/>
                <a:ea typeface="微软雅黑" panose="020B0503020204020204" charset="-122"/>
              </a:rPr>
              <a:t>）有自上向下的路径、自</a:t>
            </a:r>
            <a:r>
              <a:rPr lang="zh-CN" altLang="en-US" sz="1400" dirty="0">
                <a:latin typeface="微软雅黑" panose="020B0503020204020204" charset="-122"/>
                <a:ea typeface="微软雅黑" panose="020B0503020204020204" charset="-122"/>
              </a:rPr>
              <a:t>下向上的两条路径是</a:t>
            </a:r>
            <a:r>
              <a:rPr lang="en-US" altLang="zh-CN" sz="1400" dirty="0">
                <a:latin typeface="Times New Roman" panose="02020603050405020304" charset="0"/>
                <a:ea typeface="微软雅黑" panose="020B0503020204020204" charset="-122"/>
                <a:cs typeface="Times New Roman" panose="02020603050405020304" charset="0"/>
              </a:rPr>
              <a:t>PAFPN</a:t>
            </a:r>
            <a:r>
              <a:rPr lang="zh-CN" altLang="en-US" sz="1400" dirty="0">
                <a:latin typeface="微软雅黑" panose="020B0503020204020204" charset="-122"/>
                <a:ea typeface="微软雅黑" panose="020B0503020204020204" charset="-122"/>
              </a:rPr>
              <a:t>结构。</a:t>
            </a:r>
            <a:endParaRPr lang="zh-CN" altLang="en-US" sz="1400" dirty="0">
              <a:latin typeface="微软雅黑" panose="020B0503020204020204" charset="-122"/>
              <a:ea typeface="微软雅黑" panose="020B0503020204020204" charset="-122"/>
            </a:endParaRPr>
          </a:p>
          <a:p>
            <a:pPr marL="0" lvl="1" indent="355600" fontAlgn="auto">
              <a:lnSpc>
                <a:spcPct val="125000"/>
              </a:lnSpc>
              <a:buFont typeface="Wingdings" panose="05000000000000000000" pitchFamily="2" charset="2"/>
              <a:buNone/>
              <a:extLst>
                <a:ext uri="{35155182-B16C-46BC-9424-99874614C6A1}">
                  <wpsdc:indentchars xmlns:wpsdc="http://www.wps.cn/officeDocument/2017/drawingmlCustomData" val="200" checksum="3837665281"/>
                </a:ext>
              </a:extLst>
            </a:pPr>
            <a:r>
              <a:rPr lang="en-US" altLang="zh-CN" sz="1400" dirty="0">
                <a:latin typeface="Times New Roman" panose="02020603050405020304" charset="0"/>
                <a:ea typeface="微软雅黑" panose="020B0503020204020204" charset="-122"/>
                <a:cs typeface="Times New Roman" panose="02020603050405020304" charset="0"/>
              </a:rPr>
              <a:t>BiFPN</a:t>
            </a:r>
            <a:r>
              <a:rPr lang="zh-CN" altLang="en-US" sz="1400" dirty="0">
                <a:latin typeface="微软雅黑" panose="020B0503020204020204" charset="-122"/>
                <a:ea typeface="微软雅黑" panose="020B0503020204020204" charset="-122"/>
              </a:rPr>
              <a:t>是一种高效的特征金字塔网络结构，专为优化多尺度目标检测任务而设计。它通过优化</a:t>
            </a:r>
            <a:r>
              <a:rPr lang="zh-CN" altLang="en-US" sz="1400" dirty="0">
                <a:latin typeface="微软雅黑" panose="020B0503020204020204" charset="-122"/>
                <a:ea typeface="微软雅黑" panose="020B0503020204020204" charset="-122"/>
              </a:rPr>
              <a:t>融合连接和加权特征融合机制，显著提升了模块的特征融合能力。但</a:t>
            </a:r>
            <a:r>
              <a:rPr lang="en-US" altLang="zh-CN" sz="1400" dirty="0">
                <a:latin typeface="Times New Roman" panose="02020603050405020304" charset="0"/>
                <a:ea typeface="微软雅黑" panose="020B0503020204020204" charset="-122"/>
                <a:cs typeface="Times New Roman" panose="02020603050405020304" charset="0"/>
                <a:sym typeface="+mn-ea"/>
              </a:rPr>
              <a:t>BiFPN</a:t>
            </a:r>
            <a:r>
              <a:rPr lang="zh-CN" altLang="en-US" sz="1400" dirty="0">
                <a:latin typeface="Times New Roman" panose="02020603050405020304" charset="0"/>
                <a:ea typeface="微软雅黑" panose="020B0503020204020204" charset="-122"/>
                <a:cs typeface="Times New Roman" panose="02020603050405020304" charset="0"/>
                <a:sym typeface="+mn-ea"/>
              </a:rPr>
              <a:t>有结构复杂，计算开销大的问题。</a:t>
            </a:r>
            <a:endParaRPr lang="zh-CN" altLang="en-US" sz="1400" dirty="0">
              <a:latin typeface="微软雅黑" panose="020B0503020204020204" charset="-122"/>
              <a:ea typeface="微软雅黑" panose="020B0503020204020204" charset="-122"/>
            </a:endParaRPr>
          </a:p>
          <a:p>
            <a:pPr marL="0" lvl="1" indent="355600" fontAlgn="auto">
              <a:lnSpc>
                <a:spcPct val="125000"/>
              </a:lnSpc>
              <a:buFont typeface="Wingdings" panose="05000000000000000000" pitchFamily="2" charset="2"/>
              <a:buNone/>
              <a:extLst>
                <a:ext uri="{35155182-B16C-46BC-9424-99874614C6A1}">
                  <wpsdc:indentchars xmlns:wpsdc="http://www.wps.cn/officeDocument/2017/drawingmlCustomData" val="200" checksum="3837665281"/>
                </a:ext>
              </a:extLst>
            </a:pPr>
            <a:r>
              <a:rPr lang="en-US" altLang="zh-CN" sz="1400" dirty="0">
                <a:latin typeface="Times New Roman" panose="02020603050405020304" charset="0"/>
                <a:ea typeface="微软雅黑" panose="020B0503020204020204" charset="-122"/>
                <a:cs typeface="Times New Roman" panose="02020603050405020304" charset="0"/>
              </a:rPr>
              <a:t>BiFPN4</a:t>
            </a:r>
            <a:r>
              <a:rPr lang="zh-CN" altLang="en-US" sz="1400" dirty="0">
                <a:latin typeface="微软雅黑" panose="020B0503020204020204" charset="-122"/>
                <a:ea typeface="微软雅黑" panose="020B0503020204020204" charset="-122"/>
              </a:rPr>
              <a:t>保留了加权特征融合机制，通过优化节点连接策略和通道压缩在保留多尺度特征融合能力的同时，显著降低计算冗余。</a:t>
            </a:r>
            <a:endParaRPr lang="zh-CN" altLang="en-US" sz="1400" dirty="0">
              <a:latin typeface="微软雅黑" panose="020B0503020204020204" charset="-122"/>
              <a:ea typeface="微软雅黑" panose="020B0503020204020204" charset="-122"/>
            </a:endParaRPr>
          </a:p>
        </p:txBody>
      </p:sp>
      <p:sp>
        <p:nvSpPr>
          <p:cNvPr id="25" name="矩形: 圆角 24"/>
          <p:cNvSpPr/>
          <p:nvPr/>
        </p:nvSpPr>
        <p:spPr>
          <a:xfrm>
            <a:off x="447040" y="991235"/>
            <a:ext cx="2279650" cy="300355"/>
          </a:xfrm>
          <a:prstGeom prst="roundRect">
            <a:avLst/>
          </a:prstGeom>
          <a:solidFill>
            <a:srgbClr val="B600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800" b="1" dirty="0">
                <a:solidFill>
                  <a:schemeClr val="bg1"/>
                </a:solidFill>
                <a:latin typeface="微软雅黑" panose="020B0503020204020204" charset="-122"/>
                <a:ea typeface="微软雅黑" panose="020B0503020204020204" charset="-122"/>
                <a:cs typeface="+mn-ea"/>
                <a:sym typeface="+mn-lt"/>
              </a:rPr>
              <a:t>跨尺度特征融合模块</a:t>
            </a:r>
            <a:endParaRPr lang="zh-CN" altLang="en-US" sz="1800" b="1" dirty="0">
              <a:solidFill>
                <a:schemeClr val="bg1"/>
              </a:solidFill>
              <a:latin typeface="微软雅黑" panose="020B0503020204020204" charset="-122"/>
              <a:ea typeface="微软雅黑" panose="020B0503020204020204" charset="-122"/>
              <a:cs typeface="+mn-ea"/>
              <a:sym typeface="+mn-lt"/>
            </a:endParaRPr>
          </a:p>
        </p:txBody>
      </p:sp>
      <p:sp>
        <p:nvSpPr>
          <p:cNvPr id="3" name="矩形 2"/>
          <p:cNvSpPr/>
          <p:nvPr/>
        </p:nvSpPr>
        <p:spPr>
          <a:xfrm>
            <a:off x="350597" y="221066"/>
            <a:ext cx="3322320" cy="521970"/>
          </a:xfrm>
          <a:prstGeom prst="rect">
            <a:avLst/>
          </a:prstGeom>
        </p:spPr>
        <p:txBody>
          <a:bodyPr wrap="none">
            <a:spAutoFit/>
          </a:bodyPr>
          <a:p>
            <a:pPr algn="l"/>
            <a:r>
              <a:rPr lang="en-US" altLang="zh-CN" sz="2800" b="1" dirty="0">
                <a:solidFill>
                  <a:srgbClr val="B60005"/>
                </a:solidFill>
                <a:latin typeface="微软雅黑" panose="020B0503020204020204" charset="-122"/>
                <a:ea typeface="微软雅黑" panose="020B0503020204020204" charset="-122"/>
              </a:rPr>
              <a:t>03  </a:t>
            </a:r>
            <a:r>
              <a:rPr lang="zh-CN" altLang="en-US" sz="2800" b="1" dirty="0">
                <a:solidFill>
                  <a:srgbClr val="B60005"/>
                </a:solidFill>
                <a:latin typeface="微软雅黑" panose="020B0503020204020204" charset="-122"/>
                <a:ea typeface="微软雅黑" panose="020B0503020204020204" charset="-122"/>
                <a:sym typeface="+mn-ea"/>
              </a:rPr>
              <a:t>算法改进与框架</a:t>
            </a:r>
            <a:endParaRPr lang="zh-CN" altLang="en-US" sz="2800" b="1" dirty="0">
              <a:solidFill>
                <a:srgbClr val="B60005"/>
              </a:solidFill>
              <a:latin typeface="微软雅黑" panose="020B0503020204020204" charset="-122"/>
              <a:ea typeface="微软雅黑" panose="020B0503020204020204" charset="-122"/>
            </a:endParaRPr>
          </a:p>
        </p:txBody>
      </p:sp>
      <p:pic>
        <p:nvPicPr>
          <p:cNvPr id="5" name="图片 4"/>
          <p:cNvPicPr>
            <a:picLocks noChangeAspect="1"/>
          </p:cNvPicPr>
          <p:nvPr/>
        </p:nvPicPr>
        <p:blipFill>
          <a:blip r:embed="rId1"/>
          <a:stretch>
            <a:fillRect/>
          </a:stretch>
        </p:blipFill>
        <p:spPr>
          <a:xfrm>
            <a:off x="3344545" y="2823210"/>
            <a:ext cx="1701800" cy="1816100"/>
          </a:xfrm>
          <a:prstGeom prst="rect">
            <a:avLst/>
          </a:prstGeom>
        </p:spPr>
      </p:pic>
      <p:pic>
        <p:nvPicPr>
          <p:cNvPr id="38" name="图片 38" descr="微信截图_20250326175806"/>
          <p:cNvPicPr>
            <a:picLocks noChangeAspect="1"/>
          </p:cNvPicPr>
          <p:nvPr/>
        </p:nvPicPr>
        <p:blipFill>
          <a:blip r:embed="rId2"/>
          <a:srcRect t="4813"/>
          <a:stretch>
            <a:fillRect/>
          </a:stretch>
        </p:blipFill>
        <p:spPr>
          <a:xfrm>
            <a:off x="5772785" y="2567305"/>
            <a:ext cx="2118995" cy="2072005"/>
          </a:xfrm>
          <a:prstGeom prst="rect">
            <a:avLst/>
          </a:prstGeom>
        </p:spPr>
      </p:pic>
      <p:pic>
        <p:nvPicPr>
          <p:cNvPr id="7" name="图片 6" descr="微信截图_20250326174952"/>
          <p:cNvPicPr>
            <a:picLocks noChangeAspect="1"/>
          </p:cNvPicPr>
          <p:nvPr/>
        </p:nvPicPr>
        <p:blipFill>
          <a:blip r:embed="rId3"/>
          <a:stretch>
            <a:fillRect/>
          </a:stretch>
        </p:blipFill>
        <p:spPr>
          <a:xfrm>
            <a:off x="1469390" y="2943860"/>
            <a:ext cx="895350" cy="1695450"/>
          </a:xfrm>
          <a:prstGeom prst="rect">
            <a:avLst/>
          </a:prstGeom>
        </p:spPr>
      </p:pic>
      <p:sp>
        <p:nvSpPr>
          <p:cNvPr id="16" name="文本框 15"/>
          <p:cNvSpPr txBox="1"/>
          <p:nvPr/>
        </p:nvSpPr>
        <p:spPr>
          <a:xfrm>
            <a:off x="1264920" y="4611370"/>
            <a:ext cx="1304925" cy="254635"/>
          </a:xfrm>
          <a:prstGeom prst="rect">
            <a:avLst/>
          </a:prstGeom>
          <a:noFill/>
        </p:spPr>
        <p:txBody>
          <a:bodyPr wrap="square" rtlCol="0">
            <a:noAutofit/>
          </a:bodyPr>
          <a:p>
            <a:pPr algn="ctr"/>
            <a:r>
              <a:rPr lang="en-US" altLang="zh-CN" dirty="0">
                <a:latin typeface="Times New Roman" panose="02020603050405020304" charset="0"/>
                <a:ea typeface="微软雅黑" panose="020B0503020204020204" charset="-122"/>
                <a:cs typeface="Times New Roman" panose="02020603050405020304" charset="0"/>
                <a:sym typeface="+mn-ea"/>
              </a:rPr>
              <a:t>RT-DETR</a:t>
            </a:r>
            <a:r>
              <a:rPr lang="zh-CN" altLang="en-US" dirty="0">
                <a:latin typeface="Times New Roman" panose="02020603050405020304" charset="0"/>
                <a:ea typeface="微软雅黑" panose="020B0503020204020204" charset="-122"/>
                <a:cs typeface="Times New Roman" panose="02020603050405020304" charset="0"/>
                <a:sym typeface="+mn-ea"/>
              </a:rPr>
              <a:t>的</a:t>
            </a:r>
            <a:r>
              <a:rPr lang="en-US" altLang="zh-CN" dirty="0">
                <a:solidFill>
                  <a:schemeClr val="tx1"/>
                </a:solidFill>
                <a:latin typeface="Times New Roman" panose="02020603050405020304" charset="0"/>
                <a:ea typeface="微软雅黑" panose="020B0503020204020204" charset="-122"/>
                <a:cs typeface="Times New Roman" panose="02020603050405020304" charset="0"/>
                <a:sym typeface="+mn-lt"/>
              </a:rPr>
              <a:t>CCFF</a:t>
            </a:r>
            <a:r>
              <a:rPr lang="zh-CN" altLang="en-US" dirty="0">
                <a:solidFill>
                  <a:schemeClr val="tx1"/>
                </a:solidFill>
                <a:latin typeface="微软雅黑" panose="020B0503020204020204" charset="-122"/>
                <a:ea typeface="微软雅黑" panose="020B0503020204020204" charset="-122"/>
                <a:cs typeface="+mn-ea"/>
                <a:sym typeface="+mn-lt"/>
              </a:rPr>
              <a:t>结构</a:t>
            </a:r>
            <a:endParaRPr lang="zh-CN" altLang="en-US" dirty="0">
              <a:solidFill>
                <a:schemeClr val="tx1"/>
              </a:solidFill>
              <a:latin typeface="微软雅黑" panose="020B0503020204020204" charset="-122"/>
              <a:ea typeface="微软雅黑" panose="020B0503020204020204" charset="-122"/>
              <a:cs typeface="+mn-ea"/>
              <a:sym typeface="+mn-lt"/>
            </a:endParaRPr>
          </a:p>
        </p:txBody>
      </p:sp>
      <p:sp>
        <p:nvSpPr>
          <p:cNvPr id="17" name="文本框 16"/>
          <p:cNvSpPr txBox="1"/>
          <p:nvPr/>
        </p:nvSpPr>
        <p:spPr>
          <a:xfrm>
            <a:off x="3672840" y="4611370"/>
            <a:ext cx="1123315" cy="254635"/>
          </a:xfrm>
          <a:prstGeom prst="rect">
            <a:avLst/>
          </a:prstGeom>
          <a:noFill/>
        </p:spPr>
        <p:txBody>
          <a:bodyPr wrap="square" rtlCol="0">
            <a:noAutofit/>
          </a:bodyPr>
          <a:p>
            <a:pPr algn="ctr"/>
            <a:r>
              <a:rPr lang="en-US" altLang="zh-CN" dirty="0">
                <a:latin typeface="Times New Roman" panose="02020603050405020304" charset="0"/>
                <a:ea typeface="微软雅黑" panose="020B0503020204020204" charset="-122"/>
                <a:cs typeface="Times New Roman" panose="02020603050405020304" charset="0"/>
                <a:sym typeface="+mn-ea"/>
              </a:rPr>
              <a:t>BiFPN</a:t>
            </a:r>
            <a:r>
              <a:rPr lang="zh-CN" altLang="en-US" dirty="0">
                <a:solidFill>
                  <a:schemeClr val="tx1"/>
                </a:solidFill>
                <a:latin typeface="微软雅黑" panose="020B0503020204020204" charset="-122"/>
                <a:ea typeface="微软雅黑" panose="020B0503020204020204" charset="-122"/>
                <a:cs typeface="+mn-ea"/>
                <a:sym typeface="+mn-lt"/>
              </a:rPr>
              <a:t>结构</a:t>
            </a:r>
            <a:endParaRPr lang="zh-CN" altLang="en-US" dirty="0">
              <a:solidFill>
                <a:schemeClr val="tx1"/>
              </a:solidFill>
              <a:latin typeface="微软雅黑" panose="020B0503020204020204" charset="-122"/>
              <a:ea typeface="微软雅黑" panose="020B0503020204020204" charset="-122"/>
              <a:cs typeface="+mn-ea"/>
              <a:sym typeface="+mn-lt"/>
            </a:endParaRPr>
          </a:p>
        </p:txBody>
      </p:sp>
      <p:sp>
        <p:nvSpPr>
          <p:cNvPr id="18" name="文本框 17"/>
          <p:cNvSpPr txBox="1"/>
          <p:nvPr/>
        </p:nvSpPr>
        <p:spPr>
          <a:xfrm>
            <a:off x="6026150" y="4611370"/>
            <a:ext cx="1658620" cy="254635"/>
          </a:xfrm>
          <a:prstGeom prst="rect">
            <a:avLst/>
          </a:prstGeom>
          <a:noFill/>
        </p:spPr>
        <p:txBody>
          <a:bodyPr wrap="square" rtlCol="0">
            <a:noAutofit/>
          </a:bodyPr>
          <a:p>
            <a:pPr algn="ctr"/>
            <a:r>
              <a:rPr lang="en-US" altLang="zh-CN" dirty="0">
                <a:latin typeface="Times New Roman" panose="02020603050405020304" charset="0"/>
                <a:ea typeface="微软雅黑" panose="020B0503020204020204" charset="-122"/>
                <a:cs typeface="Times New Roman" panose="02020603050405020304" charset="0"/>
                <a:sym typeface="+mn-ea"/>
              </a:rPr>
              <a:t>BiFPN</a:t>
            </a:r>
            <a:r>
              <a:rPr lang="en-US" altLang="zh-CN" dirty="0">
                <a:solidFill>
                  <a:schemeClr val="tx1"/>
                </a:solidFill>
                <a:latin typeface="Times New Roman" panose="02020603050405020304" charset="0"/>
                <a:ea typeface="微软雅黑" panose="020B0503020204020204" charset="-122"/>
                <a:cs typeface="Times New Roman" panose="02020603050405020304" charset="0"/>
                <a:sym typeface="+mn-lt"/>
              </a:rPr>
              <a:t>4</a:t>
            </a:r>
            <a:r>
              <a:rPr lang="zh-CN" altLang="en-US" dirty="0">
                <a:solidFill>
                  <a:schemeClr val="tx1"/>
                </a:solidFill>
                <a:latin typeface="微软雅黑" panose="020B0503020204020204" charset="-122"/>
                <a:ea typeface="微软雅黑" panose="020B0503020204020204" charset="-122"/>
                <a:cs typeface="+mn-ea"/>
                <a:sym typeface="+mn-lt"/>
              </a:rPr>
              <a:t>结构</a:t>
            </a:r>
            <a:endParaRPr lang="zh-CN" altLang="en-US" dirty="0">
              <a:solidFill>
                <a:schemeClr val="tx1"/>
              </a:solidFill>
              <a:latin typeface="微软雅黑" panose="020B0503020204020204" charset="-122"/>
              <a:ea typeface="微软雅黑" panose="020B0503020204020204" charset="-122"/>
              <a:cs typeface="+mn-ea"/>
              <a:sym typeface="+mn-lt"/>
            </a:endParaRPr>
          </a:p>
        </p:txBody>
      </p:sp>
    </p:spTree>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447040" y="1413510"/>
            <a:ext cx="8243570" cy="3292475"/>
          </a:xfrm>
          <a:prstGeom prst="rect">
            <a:avLst/>
          </a:prstGeom>
          <a:noFill/>
        </p:spPr>
        <p:txBody>
          <a:bodyPr wrap="square" rtlCol="0">
            <a:noAutofit/>
          </a:bodyPr>
          <a:p>
            <a:pPr marL="0" lvl="1" indent="355600" fontAlgn="auto">
              <a:lnSpc>
                <a:spcPct val="125000"/>
              </a:lnSpc>
              <a:buFont typeface="Wingdings" panose="05000000000000000000" pitchFamily="2" charset="2"/>
              <a:buNone/>
              <a:extLst>
                <a:ext uri="{35155182-B16C-46BC-9424-99874614C6A1}">
                  <wpsdc:indentchars xmlns:wpsdc="http://www.wps.cn/officeDocument/2017/drawingmlCustomData" val="200" checksum="3837665281"/>
                </a:ext>
              </a:extLst>
            </a:pPr>
            <a:r>
              <a:rPr lang="zh-CN" altLang="en-US" sz="1400" dirty="0">
                <a:latin typeface="微软雅黑" panose="020B0503020204020204" charset="-122"/>
                <a:ea typeface="微软雅黑" panose="020B0503020204020204" charset="-122"/>
              </a:rPr>
              <a:t>重参数化的核心思想是将训练时的复杂结构（如多分支、冗余操作）等效为推理时的</a:t>
            </a:r>
            <a:r>
              <a:rPr lang="zh-CN" altLang="en-US" sz="1400" dirty="0">
                <a:latin typeface="微软雅黑" panose="020B0503020204020204" charset="-122"/>
                <a:ea typeface="微软雅黑" panose="020B0503020204020204" charset="-122"/>
              </a:rPr>
              <a:t>简单结构（如单路径），从而在不增加推理计算量的情况下提升模型性能，</a:t>
            </a:r>
            <a:r>
              <a:rPr lang="en-US" altLang="zh-CN" sz="1400" dirty="0">
                <a:latin typeface="Times New Roman" panose="02020603050405020304" charset="0"/>
                <a:ea typeface="微软雅黑" panose="020B0503020204020204" charset="-122"/>
                <a:cs typeface="Times New Roman" panose="02020603050405020304" charset="0"/>
              </a:rPr>
              <a:t>RepConv</a:t>
            </a:r>
            <a:r>
              <a:rPr lang="zh-CN" altLang="en-US" sz="1400" dirty="0">
                <a:latin typeface="微软雅黑" panose="020B0503020204020204" charset="-122"/>
                <a:ea typeface="微软雅黑" panose="020B0503020204020204" charset="-122"/>
              </a:rPr>
              <a:t>是最简单的重参数模块。</a:t>
            </a:r>
            <a:endParaRPr lang="zh-CN" altLang="en-US" sz="1400" dirty="0">
              <a:latin typeface="微软雅黑" panose="020B0503020204020204" charset="-122"/>
              <a:ea typeface="微软雅黑" panose="020B0503020204020204" charset="-122"/>
            </a:endParaRPr>
          </a:p>
          <a:p>
            <a:pPr marL="0" lvl="1" indent="355600" fontAlgn="auto">
              <a:lnSpc>
                <a:spcPct val="125000"/>
              </a:lnSpc>
              <a:buFont typeface="Wingdings" panose="05000000000000000000" pitchFamily="2" charset="2"/>
              <a:buNone/>
              <a:extLst>
                <a:ext uri="{35155182-B16C-46BC-9424-99874614C6A1}">
                  <wpsdc:indentchars xmlns:wpsdc="http://www.wps.cn/officeDocument/2017/drawingmlCustomData" val="200" checksum="3837665281"/>
                </a:ext>
              </a:extLst>
            </a:pPr>
            <a:r>
              <a:rPr lang="en-US" altLang="zh-CN" sz="1400" dirty="0">
                <a:latin typeface="Times New Roman" panose="02020603050405020304" charset="0"/>
                <a:ea typeface="微软雅黑" panose="020B0503020204020204" charset="-122"/>
                <a:cs typeface="Times New Roman" panose="02020603050405020304" charset="0"/>
                <a:sym typeface="+mn-ea"/>
              </a:rPr>
              <a:t>YOLOv9</a:t>
            </a:r>
            <a:r>
              <a:rPr lang="zh-CN" altLang="en-US" sz="1400" dirty="0">
                <a:latin typeface="微软雅黑" panose="020B0503020204020204" charset="-122"/>
                <a:ea typeface="微软雅黑" panose="020B0503020204020204" charset="-122"/>
                <a:sym typeface="+mn-ea"/>
              </a:rPr>
              <a:t>作者提出广义高效层聚合网络</a:t>
            </a:r>
            <a:r>
              <a:rPr lang="zh-CN" altLang="en-US" sz="1400" dirty="0">
                <a:latin typeface="Times New Roman" panose="02020603050405020304" charset="0"/>
                <a:ea typeface="微软雅黑" panose="020B0503020204020204" charset="-122"/>
                <a:cs typeface="Times New Roman" panose="02020603050405020304" charset="0"/>
                <a:sym typeface="+mn-ea"/>
              </a:rPr>
              <a:t>（</a:t>
            </a:r>
            <a:r>
              <a:rPr lang="en-US" altLang="zh-CN" sz="1400" dirty="0">
                <a:latin typeface="Times New Roman" panose="02020603050405020304" charset="0"/>
                <a:ea typeface="微软雅黑" panose="020B0503020204020204" charset="-122"/>
                <a:cs typeface="Times New Roman" panose="02020603050405020304" charset="0"/>
                <a:sym typeface="+mn-ea"/>
              </a:rPr>
              <a:t>GELAN</a:t>
            </a:r>
            <a:r>
              <a:rPr lang="zh-CN" altLang="en-US" sz="1400" dirty="0">
                <a:latin typeface="Times New Roman" panose="02020603050405020304" charset="0"/>
                <a:ea typeface="微软雅黑" panose="020B0503020204020204" charset="-122"/>
                <a:cs typeface="Times New Roman" panose="02020603050405020304" charset="0"/>
                <a:sym typeface="+mn-ea"/>
              </a:rPr>
              <a:t>），并加入</a:t>
            </a:r>
            <a:r>
              <a:rPr lang="en-US" altLang="zh-CN" sz="1400" dirty="0">
                <a:latin typeface="Times New Roman" panose="02020603050405020304" charset="0"/>
                <a:ea typeface="微软雅黑" panose="020B0503020204020204" charset="-122"/>
                <a:cs typeface="Times New Roman" panose="02020603050405020304" charset="0"/>
                <a:sym typeface="+mn-ea"/>
              </a:rPr>
              <a:t>RepConv</a:t>
            </a:r>
            <a:r>
              <a:rPr lang="zh-CN" altLang="en-US" sz="1400" dirty="0">
                <a:latin typeface="Times New Roman" panose="02020603050405020304" charset="0"/>
                <a:ea typeface="微软雅黑" panose="020B0503020204020204" charset="-122"/>
                <a:cs typeface="Times New Roman" panose="02020603050405020304" charset="0"/>
                <a:sym typeface="+mn-ea"/>
              </a:rPr>
              <a:t>形成</a:t>
            </a:r>
            <a:r>
              <a:rPr lang="en-US" altLang="zh-CN" sz="1400" dirty="0">
                <a:latin typeface="Times New Roman" panose="02020603050405020304" charset="0"/>
                <a:ea typeface="微软雅黑" panose="020B0503020204020204" charset="-122"/>
                <a:cs typeface="Times New Roman" panose="02020603050405020304" charset="0"/>
                <a:sym typeface="+mn-ea"/>
              </a:rPr>
              <a:t>RepNCSPELAN4</a:t>
            </a:r>
            <a:r>
              <a:rPr lang="zh-CN" altLang="en-US" sz="1400" dirty="0">
                <a:latin typeface="Times New Roman" panose="02020603050405020304" charset="0"/>
                <a:ea typeface="微软雅黑" panose="020B0503020204020204" charset="-122"/>
                <a:cs typeface="Times New Roman" panose="02020603050405020304" charset="0"/>
                <a:sym typeface="+mn-ea"/>
              </a:rPr>
              <a:t>模块</a:t>
            </a:r>
            <a:r>
              <a:rPr lang="zh-CN" altLang="en-US" sz="1400" dirty="0">
                <a:latin typeface="微软雅黑" panose="020B0503020204020204" charset="-122"/>
                <a:ea typeface="微软雅黑" panose="020B0503020204020204" charset="-122"/>
                <a:sym typeface="+mn-ea"/>
              </a:rPr>
              <a:t>。</a:t>
            </a:r>
            <a:endParaRPr lang="zh-CN" altLang="en-US" sz="1400" dirty="0">
              <a:latin typeface="微软雅黑" panose="020B0503020204020204" charset="-122"/>
              <a:ea typeface="微软雅黑" panose="020B0503020204020204" charset="-122"/>
            </a:endParaRPr>
          </a:p>
        </p:txBody>
      </p:sp>
      <p:sp>
        <p:nvSpPr>
          <p:cNvPr id="25" name="矩形: 圆角 24"/>
          <p:cNvSpPr/>
          <p:nvPr/>
        </p:nvSpPr>
        <p:spPr>
          <a:xfrm>
            <a:off x="447040" y="991235"/>
            <a:ext cx="1595755" cy="300355"/>
          </a:xfrm>
          <a:prstGeom prst="roundRect">
            <a:avLst/>
          </a:prstGeom>
          <a:solidFill>
            <a:srgbClr val="B600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800" b="1" dirty="0">
                <a:solidFill>
                  <a:schemeClr val="bg1"/>
                </a:solidFill>
                <a:latin typeface="微软雅黑" panose="020B0503020204020204" charset="-122"/>
                <a:ea typeface="微软雅黑" panose="020B0503020204020204" charset="-122"/>
                <a:cs typeface="+mn-ea"/>
                <a:sym typeface="+mn-lt"/>
              </a:rPr>
              <a:t>特征融合</a:t>
            </a:r>
            <a:r>
              <a:rPr lang="zh-CN" altLang="en-US" sz="1800" b="1" dirty="0">
                <a:solidFill>
                  <a:schemeClr val="bg1"/>
                </a:solidFill>
                <a:latin typeface="微软雅黑" panose="020B0503020204020204" charset="-122"/>
                <a:ea typeface="微软雅黑" panose="020B0503020204020204" charset="-122"/>
                <a:cs typeface="+mn-ea"/>
                <a:sym typeface="+mn-lt"/>
              </a:rPr>
              <a:t>单元</a:t>
            </a:r>
            <a:endParaRPr lang="zh-CN" altLang="en-US" sz="1800" b="1" dirty="0">
              <a:solidFill>
                <a:schemeClr val="bg1"/>
              </a:solidFill>
              <a:latin typeface="微软雅黑" panose="020B0503020204020204" charset="-122"/>
              <a:ea typeface="微软雅黑" panose="020B0503020204020204" charset="-122"/>
              <a:cs typeface="+mn-ea"/>
              <a:sym typeface="+mn-lt"/>
            </a:endParaRPr>
          </a:p>
        </p:txBody>
      </p:sp>
      <p:sp>
        <p:nvSpPr>
          <p:cNvPr id="3" name="矩形 2"/>
          <p:cNvSpPr/>
          <p:nvPr/>
        </p:nvSpPr>
        <p:spPr>
          <a:xfrm>
            <a:off x="350597" y="221066"/>
            <a:ext cx="3322320" cy="521970"/>
          </a:xfrm>
          <a:prstGeom prst="rect">
            <a:avLst/>
          </a:prstGeom>
        </p:spPr>
        <p:txBody>
          <a:bodyPr wrap="none">
            <a:spAutoFit/>
          </a:bodyPr>
          <a:p>
            <a:pPr algn="l"/>
            <a:r>
              <a:rPr lang="en-US" altLang="zh-CN" sz="2800" b="1" dirty="0">
                <a:solidFill>
                  <a:srgbClr val="B60005"/>
                </a:solidFill>
                <a:latin typeface="微软雅黑" panose="020B0503020204020204" charset="-122"/>
                <a:ea typeface="微软雅黑" panose="020B0503020204020204" charset="-122"/>
              </a:rPr>
              <a:t>03  </a:t>
            </a:r>
            <a:r>
              <a:rPr lang="zh-CN" altLang="en-US" sz="2800" b="1" dirty="0">
                <a:solidFill>
                  <a:srgbClr val="B60005"/>
                </a:solidFill>
                <a:latin typeface="微软雅黑" panose="020B0503020204020204" charset="-122"/>
                <a:ea typeface="微软雅黑" panose="020B0503020204020204" charset="-122"/>
                <a:sym typeface="+mn-ea"/>
              </a:rPr>
              <a:t>算法改进与框架</a:t>
            </a:r>
            <a:endParaRPr lang="zh-CN" altLang="en-US" sz="2800" b="1" dirty="0">
              <a:solidFill>
                <a:srgbClr val="B60005"/>
              </a:solidFill>
              <a:latin typeface="微软雅黑" panose="020B0503020204020204" charset="-122"/>
              <a:ea typeface="微软雅黑" panose="020B0503020204020204" charset="-122"/>
            </a:endParaRPr>
          </a:p>
        </p:txBody>
      </p:sp>
      <p:pic>
        <p:nvPicPr>
          <p:cNvPr id="39" name="图片 39" descr="微信截图_20250326203941"/>
          <p:cNvPicPr>
            <a:picLocks noChangeAspect="1"/>
          </p:cNvPicPr>
          <p:nvPr/>
        </p:nvPicPr>
        <p:blipFill>
          <a:blip r:embed="rId1"/>
          <a:stretch>
            <a:fillRect/>
          </a:stretch>
        </p:blipFill>
        <p:spPr>
          <a:xfrm>
            <a:off x="1687195" y="2529523"/>
            <a:ext cx="5661660" cy="2155825"/>
          </a:xfrm>
          <a:prstGeom prst="rect">
            <a:avLst/>
          </a:prstGeom>
        </p:spPr>
      </p:pic>
      <p:sp>
        <p:nvSpPr>
          <p:cNvPr id="8" name="文本框 7"/>
          <p:cNvSpPr txBox="1"/>
          <p:nvPr/>
        </p:nvSpPr>
        <p:spPr>
          <a:xfrm>
            <a:off x="3013075" y="4705985"/>
            <a:ext cx="3118485" cy="254635"/>
          </a:xfrm>
          <a:prstGeom prst="rect">
            <a:avLst/>
          </a:prstGeom>
          <a:noFill/>
        </p:spPr>
        <p:txBody>
          <a:bodyPr wrap="square" rtlCol="0">
            <a:noAutofit/>
          </a:bodyPr>
          <a:p>
            <a:pPr algn="ctr"/>
            <a:r>
              <a:rPr lang="en-US" altLang="zh-CN" dirty="0">
                <a:solidFill>
                  <a:schemeClr val="tx1"/>
                </a:solidFill>
                <a:latin typeface="Times New Roman" panose="02020603050405020304" charset="0"/>
                <a:ea typeface="微软雅黑" panose="020B0503020204020204" charset="-122"/>
                <a:cs typeface="Times New Roman" panose="02020603050405020304" charset="0"/>
                <a:sym typeface="+mn-lt"/>
              </a:rPr>
              <a:t>Conv3XCNCSPELAN4</a:t>
            </a:r>
            <a:r>
              <a:rPr lang="zh-CN" altLang="en-US" dirty="0">
                <a:solidFill>
                  <a:schemeClr val="tx1"/>
                </a:solidFill>
                <a:latin typeface="微软雅黑" panose="020B0503020204020204" charset="-122"/>
                <a:ea typeface="微软雅黑" panose="020B0503020204020204" charset="-122"/>
                <a:cs typeface="+mn-ea"/>
                <a:sym typeface="+mn-lt"/>
              </a:rPr>
              <a:t>结构图</a:t>
            </a:r>
            <a:endParaRPr lang="zh-CN" altLang="en-US" dirty="0">
              <a:solidFill>
                <a:schemeClr val="tx1"/>
              </a:solidFill>
              <a:latin typeface="微软雅黑" panose="020B0503020204020204" charset="-122"/>
              <a:ea typeface="微软雅黑" panose="020B0503020204020204" charset="-122"/>
              <a:cs typeface="+mn-ea"/>
              <a:sym typeface="+mn-lt"/>
            </a:endParaRPr>
          </a:p>
        </p:txBody>
      </p:sp>
    </p:spTree>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50597" y="221066"/>
            <a:ext cx="3322320" cy="521970"/>
          </a:xfrm>
          <a:prstGeom prst="rect">
            <a:avLst/>
          </a:prstGeom>
        </p:spPr>
        <p:txBody>
          <a:bodyPr wrap="none">
            <a:spAutoFit/>
          </a:bodyPr>
          <a:p>
            <a:pPr algn="l"/>
            <a:r>
              <a:rPr lang="en-US" altLang="zh-CN" sz="2800" b="1" dirty="0">
                <a:solidFill>
                  <a:srgbClr val="B60005"/>
                </a:solidFill>
                <a:latin typeface="微软雅黑" panose="020B0503020204020204" charset="-122"/>
                <a:ea typeface="微软雅黑" panose="020B0503020204020204" charset="-122"/>
              </a:rPr>
              <a:t>03  </a:t>
            </a:r>
            <a:r>
              <a:rPr lang="zh-CN" altLang="en-US" sz="2800" b="1" dirty="0">
                <a:solidFill>
                  <a:srgbClr val="B60005"/>
                </a:solidFill>
                <a:latin typeface="微软雅黑" panose="020B0503020204020204" charset="-122"/>
                <a:ea typeface="微软雅黑" panose="020B0503020204020204" charset="-122"/>
                <a:sym typeface="+mn-ea"/>
              </a:rPr>
              <a:t>算法改进与框架</a:t>
            </a:r>
            <a:endParaRPr lang="zh-CN" altLang="en-US" sz="2800" b="1" dirty="0">
              <a:solidFill>
                <a:srgbClr val="B60005"/>
              </a:solidFill>
              <a:latin typeface="微软雅黑" panose="020B0503020204020204" charset="-122"/>
              <a:ea typeface="微软雅黑" panose="020B0503020204020204" charset="-122"/>
            </a:endParaRPr>
          </a:p>
        </p:txBody>
      </p:sp>
      <p:sp>
        <p:nvSpPr>
          <p:cNvPr id="7" name="文本框 6"/>
          <p:cNvSpPr txBox="1"/>
          <p:nvPr/>
        </p:nvSpPr>
        <p:spPr>
          <a:xfrm>
            <a:off x="2897505" y="3917950"/>
            <a:ext cx="3118485" cy="254635"/>
          </a:xfrm>
          <a:prstGeom prst="rect">
            <a:avLst/>
          </a:prstGeom>
          <a:noFill/>
        </p:spPr>
        <p:txBody>
          <a:bodyPr wrap="square" rtlCol="0">
            <a:noAutofit/>
          </a:bodyPr>
          <a:p>
            <a:pPr algn="ctr"/>
            <a:r>
              <a:rPr lang="zh-CN" altLang="en-US" dirty="0">
                <a:solidFill>
                  <a:schemeClr val="tx1"/>
                </a:solidFill>
                <a:latin typeface="微软雅黑" panose="020B0503020204020204" charset="-122"/>
                <a:ea typeface="微软雅黑" panose="020B0503020204020204" charset="-122"/>
                <a:cs typeface="+mn-ea"/>
                <a:sym typeface="+mn-lt"/>
              </a:rPr>
              <a:t>替换模型特征融合单元性能对比</a:t>
            </a:r>
            <a:endParaRPr lang="zh-CN" altLang="en-US" dirty="0">
              <a:solidFill>
                <a:schemeClr val="tx1"/>
              </a:solidFill>
              <a:latin typeface="微软雅黑" panose="020B0503020204020204" charset="-122"/>
              <a:ea typeface="微软雅黑" panose="020B0503020204020204" charset="-122"/>
              <a:cs typeface="+mn-ea"/>
              <a:sym typeface="+mn-lt"/>
            </a:endParaRPr>
          </a:p>
        </p:txBody>
      </p:sp>
      <p:sp>
        <p:nvSpPr>
          <p:cNvPr id="8" name="矩形: 圆角 24"/>
          <p:cNvSpPr/>
          <p:nvPr/>
        </p:nvSpPr>
        <p:spPr>
          <a:xfrm>
            <a:off x="447040" y="991235"/>
            <a:ext cx="1595755" cy="300355"/>
          </a:xfrm>
          <a:prstGeom prst="roundRect">
            <a:avLst/>
          </a:prstGeom>
          <a:solidFill>
            <a:srgbClr val="B600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800" b="1" dirty="0">
                <a:solidFill>
                  <a:schemeClr val="bg1"/>
                </a:solidFill>
                <a:latin typeface="微软雅黑" panose="020B0503020204020204" charset="-122"/>
                <a:ea typeface="微软雅黑" panose="020B0503020204020204" charset="-122"/>
                <a:cs typeface="+mn-ea"/>
                <a:sym typeface="+mn-lt"/>
              </a:rPr>
              <a:t>特征融合</a:t>
            </a:r>
            <a:r>
              <a:rPr lang="zh-CN" altLang="en-US" sz="1800" b="1" dirty="0">
                <a:solidFill>
                  <a:schemeClr val="bg1"/>
                </a:solidFill>
                <a:latin typeface="微软雅黑" panose="020B0503020204020204" charset="-122"/>
                <a:ea typeface="微软雅黑" panose="020B0503020204020204" charset="-122"/>
                <a:cs typeface="+mn-ea"/>
                <a:sym typeface="+mn-lt"/>
              </a:rPr>
              <a:t>单元</a:t>
            </a:r>
            <a:endParaRPr lang="zh-CN" altLang="en-US" sz="1800" b="1" dirty="0">
              <a:solidFill>
                <a:schemeClr val="bg1"/>
              </a:solidFill>
              <a:latin typeface="微软雅黑" panose="020B0503020204020204" charset="-122"/>
              <a:ea typeface="微软雅黑" panose="020B0503020204020204" charset="-122"/>
              <a:cs typeface="+mn-ea"/>
              <a:sym typeface="+mn-lt"/>
            </a:endParaRPr>
          </a:p>
        </p:txBody>
      </p:sp>
      <p:pic>
        <p:nvPicPr>
          <p:cNvPr id="4" name="图片 3" descr="微信截图_20250414221919"/>
          <p:cNvPicPr>
            <a:picLocks noChangeAspect="1"/>
          </p:cNvPicPr>
          <p:nvPr/>
        </p:nvPicPr>
        <p:blipFill>
          <a:blip r:embed="rId1"/>
          <a:stretch>
            <a:fillRect/>
          </a:stretch>
        </p:blipFill>
        <p:spPr>
          <a:xfrm>
            <a:off x="1434465" y="1775460"/>
            <a:ext cx="6045200" cy="2171700"/>
          </a:xfrm>
          <a:prstGeom prst="rect">
            <a:avLst/>
          </a:prstGeom>
        </p:spPr>
      </p:pic>
    </p:spTree>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圆角 24"/>
          <p:cNvSpPr/>
          <p:nvPr/>
        </p:nvSpPr>
        <p:spPr>
          <a:xfrm>
            <a:off x="447040" y="991235"/>
            <a:ext cx="1602105" cy="300355"/>
          </a:xfrm>
          <a:prstGeom prst="roundRect">
            <a:avLst/>
          </a:prstGeom>
          <a:solidFill>
            <a:srgbClr val="B600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800" b="1" dirty="0">
                <a:solidFill>
                  <a:schemeClr val="bg1"/>
                </a:solidFill>
                <a:latin typeface="微软雅黑" panose="020B0503020204020204" charset="-122"/>
                <a:ea typeface="微软雅黑" panose="020B0503020204020204" charset="-122"/>
                <a:cs typeface="+mn-ea"/>
                <a:sym typeface="+mn-lt"/>
              </a:rPr>
              <a:t>分类损失函数</a:t>
            </a:r>
            <a:endParaRPr lang="zh-CN" altLang="en-US" sz="1800" b="1" dirty="0">
              <a:solidFill>
                <a:schemeClr val="bg1"/>
              </a:solidFill>
              <a:latin typeface="微软雅黑" panose="020B0503020204020204" charset="-122"/>
              <a:ea typeface="微软雅黑" panose="020B0503020204020204" charset="-122"/>
              <a:cs typeface="+mn-ea"/>
              <a:sym typeface="+mn-lt"/>
            </a:endParaRPr>
          </a:p>
        </p:txBody>
      </p:sp>
      <p:sp>
        <p:nvSpPr>
          <p:cNvPr id="3" name="矩形 2"/>
          <p:cNvSpPr/>
          <p:nvPr/>
        </p:nvSpPr>
        <p:spPr>
          <a:xfrm>
            <a:off x="350597" y="221066"/>
            <a:ext cx="3322320" cy="521970"/>
          </a:xfrm>
          <a:prstGeom prst="rect">
            <a:avLst/>
          </a:prstGeom>
        </p:spPr>
        <p:txBody>
          <a:bodyPr wrap="none">
            <a:spAutoFit/>
          </a:bodyPr>
          <a:p>
            <a:pPr algn="l"/>
            <a:r>
              <a:rPr lang="en-US" altLang="zh-CN" sz="2800" b="1" dirty="0">
                <a:solidFill>
                  <a:srgbClr val="B60005"/>
                </a:solidFill>
                <a:latin typeface="微软雅黑" panose="020B0503020204020204" charset="-122"/>
                <a:ea typeface="微软雅黑" panose="020B0503020204020204" charset="-122"/>
              </a:rPr>
              <a:t>03  </a:t>
            </a:r>
            <a:r>
              <a:rPr lang="zh-CN" altLang="en-US" sz="2800" b="1" dirty="0">
                <a:solidFill>
                  <a:srgbClr val="B60005"/>
                </a:solidFill>
                <a:latin typeface="微软雅黑" panose="020B0503020204020204" charset="-122"/>
                <a:ea typeface="微软雅黑" panose="020B0503020204020204" charset="-122"/>
                <a:sym typeface="+mn-ea"/>
              </a:rPr>
              <a:t>算法改进与框架</a:t>
            </a:r>
            <a:endParaRPr lang="zh-CN" altLang="en-US" sz="2800" b="1" dirty="0">
              <a:solidFill>
                <a:srgbClr val="B60005"/>
              </a:solidFill>
              <a:latin typeface="微软雅黑" panose="020B0503020204020204" charset="-122"/>
              <a:ea typeface="微软雅黑" panose="020B0503020204020204" charset="-122"/>
            </a:endParaRPr>
          </a:p>
        </p:txBody>
      </p:sp>
      <p:pic>
        <p:nvPicPr>
          <p:cNvPr id="47" name="图片 47" descr="微信截图_20250326221656"/>
          <p:cNvPicPr>
            <a:picLocks noChangeAspect="1"/>
          </p:cNvPicPr>
          <p:nvPr/>
        </p:nvPicPr>
        <p:blipFill>
          <a:blip r:embed="rId1"/>
          <a:stretch>
            <a:fillRect/>
          </a:stretch>
        </p:blipFill>
        <p:spPr>
          <a:xfrm>
            <a:off x="5605145" y="1950720"/>
            <a:ext cx="3426460" cy="2664460"/>
          </a:xfrm>
          <a:prstGeom prst="rect">
            <a:avLst/>
          </a:prstGeom>
        </p:spPr>
      </p:pic>
      <p:graphicFrame>
        <p:nvGraphicFramePr>
          <p:cNvPr id="2" name="对象 -2147482612"/>
          <p:cNvGraphicFramePr>
            <a:graphicFrameLocks noChangeAspect="1"/>
          </p:cNvGraphicFramePr>
          <p:nvPr/>
        </p:nvGraphicFramePr>
        <p:xfrm>
          <a:off x="6107430" y="1064260"/>
          <a:ext cx="2421890" cy="886460"/>
        </p:xfrm>
        <a:graphic>
          <a:graphicData uri="http://schemas.openxmlformats.org/presentationml/2006/ole">
            <mc:AlternateContent xmlns:mc="http://schemas.openxmlformats.org/markup-compatibility/2006">
              <mc:Choice xmlns:v="urn:schemas-microsoft-com:vml" Requires="v">
                <p:oleObj spid="_x0000_s3076" name="" r:id="rId2" imgW="1943100" imgH="711200" progId="Equation.3">
                  <p:embed/>
                </p:oleObj>
              </mc:Choice>
              <mc:Fallback>
                <p:oleObj name="" r:id="rId2" imgW="1943100" imgH="711200" progId="Equation.3">
                  <p:embed/>
                  <p:pic>
                    <p:nvPicPr>
                      <p:cNvPr id="0" name="图片 3075"/>
                      <p:cNvPicPr/>
                      <p:nvPr/>
                    </p:nvPicPr>
                    <p:blipFill>
                      <a:blip r:embed="rId3"/>
                      <a:stretch>
                        <a:fillRect/>
                      </a:stretch>
                    </p:blipFill>
                    <p:spPr>
                      <a:xfrm>
                        <a:off x="6107430" y="1064260"/>
                        <a:ext cx="2421890" cy="886460"/>
                      </a:xfrm>
                      <a:prstGeom prst="rect">
                        <a:avLst/>
                      </a:prstGeom>
                      <a:noFill/>
                      <a:ln w="38100">
                        <a:noFill/>
                        <a:miter/>
                      </a:ln>
                    </p:spPr>
                  </p:pic>
                </p:oleObj>
              </mc:Fallback>
            </mc:AlternateContent>
          </a:graphicData>
        </a:graphic>
      </p:graphicFrame>
      <p:sp>
        <p:nvSpPr>
          <p:cNvPr id="16" name="文本框 15"/>
          <p:cNvSpPr txBox="1"/>
          <p:nvPr/>
        </p:nvSpPr>
        <p:spPr>
          <a:xfrm>
            <a:off x="6630035" y="4615180"/>
            <a:ext cx="1424305" cy="254635"/>
          </a:xfrm>
          <a:prstGeom prst="rect">
            <a:avLst/>
          </a:prstGeom>
          <a:noFill/>
        </p:spPr>
        <p:txBody>
          <a:bodyPr wrap="square" rtlCol="0">
            <a:noAutofit/>
          </a:bodyPr>
          <a:p>
            <a:pPr algn="ctr"/>
            <a:r>
              <a:rPr lang="zh-CN" altLang="en-US" dirty="0">
                <a:solidFill>
                  <a:schemeClr val="tx1"/>
                </a:solidFill>
                <a:latin typeface="微软雅黑" panose="020B0503020204020204" charset="-122"/>
                <a:ea typeface="微软雅黑" panose="020B0503020204020204" charset="-122"/>
                <a:cs typeface="+mn-ea"/>
                <a:sym typeface="+mn-lt"/>
              </a:rPr>
              <a:t>样本权重分布</a:t>
            </a:r>
            <a:r>
              <a:rPr lang="zh-CN" altLang="en-US" dirty="0">
                <a:solidFill>
                  <a:schemeClr val="tx1"/>
                </a:solidFill>
                <a:latin typeface="微软雅黑" panose="020B0503020204020204" charset="-122"/>
                <a:ea typeface="微软雅黑" panose="020B0503020204020204" charset="-122"/>
                <a:cs typeface="+mn-ea"/>
                <a:sym typeface="+mn-lt"/>
              </a:rPr>
              <a:t>图</a:t>
            </a:r>
            <a:endParaRPr lang="zh-CN" altLang="en-US" dirty="0">
              <a:solidFill>
                <a:schemeClr val="tx1"/>
              </a:solidFill>
              <a:latin typeface="微软雅黑" panose="020B0503020204020204" charset="-122"/>
              <a:ea typeface="微软雅黑" panose="020B0503020204020204" charset="-122"/>
              <a:cs typeface="+mn-ea"/>
              <a:sym typeface="+mn-lt"/>
            </a:endParaRPr>
          </a:p>
        </p:txBody>
      </p:sp>
      <p:sp>
        <p:nvSpPr>
          <p:cNvPr id="5" name="文本框 4"/>
          <p:cNvSpPr txBox="1"/>
          <p:nvPr/>
        </p:nvSpPr>
        <p:spPr>
          <a:xfrm>
            <a:off x="447040" y="1413510"/>
            <a:ext cx="4930140" cy="3292475"/>
          </a:xfrm>
          <a:prstGeom prst="rect">
            <a:avLst/>
          </a:prstGeom>
          <a:noFill/>
        </p:spPr>
        <p:txBody>
          <a:bodyPr wrap="square" rtlCol="0">
            <a:noAutofit/>
          </a:bodyPr>
          <a:p>
            <a:pPr marL="285750" lvl="1" indent="-285750">
              <a:lnSpc>
                <a:spcPct val="125000"/>
              </a:lnSpc>
              <a:buFont typeface="Wingdings" panose="05000000000000000000" charset="0"/>
              <a:buChar char="p"/>
            </a:pPr>
            <a:r>
              <a:rPr lang="zh-CN" altLang="en-US" sz="1400" dirty="0">
                <a:latin typeface="微软雅黑" panose="020B0503020204020204" charset="-122"/>
                <a:ea typeface="微软雅黑" panose="020B0503020204020204" charset="-122"/>
              </a:rPr>
              <a:t>低质量样本的精度难以提升，过高质量的样本提升空间有限，中等质量样本精度的提升性价比更高。</a:t>
            </a:r>
            <a:endParaRPr lang="zh-CN" altLang="en-US" sz="1400" dirty="0">
              <a:latin typeface="微软雅黑" panose="020B0503020204020204" charset="-122"/>
              <a:ea typeface="微软雅黑" panose="020B0503020204020204" charset="-122"/>
            </a:endParaRPr>
          </a:p>
          <a:p>
            <a:pPr marL="0" lvl="1" indent="0">
              <a:lnSpc>
                <a:spcPct val="125000"/>
              </a:lnSpc>
              <a:buFont typeface="Wingdings" panose="05000000000000000000" charset="0"/>
              <a:buNone/>
            </a:pPr>
            <a:endParaRPr lang="zh-CN" altLang="en-US" sz="1400" dirty="0">
              <a:latin typeface="微软雅黑" panose="020B0503020204020204" charset="-122"/>
              <a:ea typeface="微软雅黑" panose="020B0503020204020204" charset="-122"/>
            </a:endParaRPr>
          </a:p>
          <a:p>
            <a:pPr marL="285750" lvl="1" indent="-285750">
              <a:lnSpc>
                <a:spcPct val="125000"/>
              </a:lnSpc>
              <a:buFont typeface="Wingdings" panose="05000000000000000000" charset="0"/>
              <a:buChar char="p"/>
            </a:pPr>
            <a:r>
              <a:rPr lang="zh-CN" altLang="en-US" sz="1400" dirty="0">
                <a:latin typeface="微软雅黑" panose="020B0503020204020204" charset="-122"/>
                <a:ea typeface="微软雅黑" panose="020B0503020204020204" charset="-122"/>
              </a:rPr>
              <a:t>为了优化样本权重分布，使用样本加权函数改进</a:t>
            </a:r>
            <a:r>
              <a:rPr lang="en-US" altLang="zh-CN" sz="1400" dirty="0">
                <a:latin typeface="Times New Roman" panose="02020603050405020304" charset="0"/>
                <a:ea typeface="微软雅黑" panose="020B0503020204020204" charset="-122"/>
                <a:cs typeface="Times New Roman" panose="02020603050405020304" charset="0"/>
              </a:rPr>
              <a:t>Varifocal</a:t>
            </a:r>
            <a:r>
              <a:rPr lang="en-US" altLang="zh-CN" sz="1400" dirty="0">
                <a:latin typeface="微软雅黑" panose="020B0503020204020204" charset="-122"/>
                <a:ea typeface="微软雅黑" panose="020B0503020204020204" charset="-122"/>
              </a:rPr>
              <a:t> </a:t>
            </a:r>
            <a:r>
              <a:rPr lang="en-US" altLang="zh-CN" sz="1400" dirty="0">
                <a:latin typeface="Times New Roman" panose="02020603050405020304" charset="0"/>
                <a:ea typeface="微软雅黑" panose="020B0503020204020204" charset="-122"/>
                <a:cs typeface="Times New Roman" panose="02020603050405020304" charset="0"/>
                <a:sym typeface="+mn-ea"/>
              </a:rPr>
              <a:t>Loss</a:t>
            </a:r>
            <a:r>
              <a:rPr lang="zh-CN" altLang="en-US" sz="1400" dirty="0">
                <a:latin typeface="微软雅黑" panose="020B0503020204020204" charset="-122"/>
                <a:ea typeface="微软雅黑" panose="020B0503020204020204" charset="-122"/>
              </a:rPr>
              <a:t>形成</a:t>
            </a:r>
            <a:r>
              <a:rPr lang="en-US" altLang="zh-CN" sz="1400" dirty="0">
                <a:latin typeface="Times New Roman" panose="02020603050405020304" charset="0"/>
                <a:ea typeface="微软雅黑" panose="020B0503020204020204" charset="-122"/>
                <a:cs typeface="Times New Roman" panose="02020603050405020304" charset="0"/>
              </a:rPr>
              <a:t>Slide Varifocal Loss</a:t>
            </a:r>
            <a:r>
              <a:rPr lang="zh-CN" altLang="en-US" sz="1400" dirty="0">
                <a:latin typeface="Times New Roman" panose="02020603050405020304" charset="0"/>
                <a:ea typeface="微软雅黑" panose="020B0503020204020204" charset="-122"/>
                <a:cs typeface="Times New Roman" panose="02020603050405020304" charset="0"/>
              </a:rPr>
              <a:t>分类</a:t>
            </a:r>
            <a:r>
              <a:rPr lang="zh-CN" altLang="en-US" sz="1400" dirty="0">
                <a:latin typeface="微软雅黑" panose="020B0503020204020204" charset="-122"/>
                <a:ea typeface="微软雅黑" panose="020B0503020204020204" charset="-122"/>
              </a:rPr>
              <a:t>损失函数。</a:t>
            </a:r>
            <a:endParaRPr lang="zh-CN" altLang="en-US" sz="1400" dirty="0">
              <a:latin typeface="微软雅黑" panose="020B0503020204020204" charset="-122"/>
              <a:ea typeface="微软雅黑" panose="020B0503020204020204" charset="-122"/>
            </a:endParaRPr>
          </a:p>
          <a:p>
            <a:pPr marL="0" lvl="1" indent="0">
              <a:lnSpc>
                <a:spcPct val="125000"/>
              </a:lnSpc>
              <a:buFont typeface="Wingdings" panose="05000000000000000000" charset="0"/>
              <a:buNone/>
            </a:pPr>
            <a:endParaRPr lang="zh-CN" altLang="en-US" sz="1400" dirty="0">
              <a:latin typeface="微软雅黑" panose="020B0503020204020204" charset="-122"/>
              <a:ea typeface="微软雅黑" panose="020B0503020204020204" charset="-122"/>
            </a:endParaRPr>
          </a:p>
          <a:p>
            <a:pPr marL="285750" lvl="1" indent="-285750">
              <a:lnSpc>
                <a:spcPct val="125000"/>
              </a:lnSpc>
              <a:buFont typeface="Wingdings" panose="05000000000000000000" charset="0"/>
              <a:buChar char="p"/>
            </a:pPr>
            <a:r>
              <a:rPr lang="zh-CN" altLang="en-US" sz="1400" dirty="0">
                <a:latin typeface="微软雅黑" panose="020B0503020204020204" charset="-122"/>
                <a:ea typeface="微软雅黑" panose="020B0503020204020204" charset="-122"/>
              </a:rPr>
              <a:t>具体来说，</a:t>
            </a:r>
            <a:r>
              <a:rPr lang="en-US" altLang="zh-CN" sz="1400" dirty="0">
                <a:latin typeface="Times New Roman" panose="02020603050405020304" charset="0"/>
                <a:ea typeface="微软雅黑" panose="020B0503020204020204" charset="-122"/>
                <a:cs typeface="Times New Roman" panose="02020603050405020304" charset="0"/>
              </a:rPr>
              <a:t>Slide Varifocal Loss</a:t>
            </a:r>
            <a:r>
              <a:rPr lang="zh-CN" altLang="en-US" sz="1400" dirty="0">
                <a:latin typeface="Times New Roman" panose="02020603050405020304" charset="0"/>
                <a:ea typeface="微软雅黑" panose="020B0503020204020204" charset="-122"/>
                <a:cs typeface="Times New Roman" panose="02020603050405020304" charset="0"/>
                <a:sym typeface="+mn-ea"/>
              </a:rPr>
              <a:t>分类</a:t>
            </a:r>
            <a:r>
              <a:rPr lang="zh-CN" altLang="en-US" sz="1400" dirty="0">
                <a:latin typeface="微软雅黑" panose="020B0503020204020204" charset="-122"/>
                <a:ea typeface="微软雅黑" panose="020B0503020204020204" charset="-122"/>
              </a:rPr>
              <a:t>损失函数将所有边界框的</a:t>
            </a:r>
            <a:r>
              <a:rPr lang="en-US" altLang="zh-CN" sz="1400" dirty="0">
                <a:latin typeface="Times New Roman" panose="02020603050405020304" charset="0"/>
                <a:ea typeface="微软雅黑" panose="020B0503020204020204" charset="-122"/>
                <a:cs typeface="Times New Roman" panose="02020603050405020304" charset="0"/>
              </a:rPr>
              <a:t>IoU</a:t>
            </a:r>
            <a:r>
              <a:rPr lang="zh-CN" altLang="en-US" sz="1400" dirty="0">
                <a:latin typeface="微软雅黑" panose="020B0503020204020204" charset="-122"/>
                <a:ea typeface="微软雅黑" panose="020B0503020204020204" charset="-122"/>
              </a:rPr>
              <a:t>值的平均值作为阈值</a:t>
            </a:r>
            <a:r>
              <a:rPr lang="en-US" altLang="en-US" sz="1400" dirty="0">
                <a:latin typeface="Times New Roman" panose="02020603050405020304" charset="0"/>
                <a:ea typeface="微软雅黑" panose="020B0503020204020204" charset="-122"/>
                <a:cs typeface="Times New Roman" panose="02020603050405020304" charset="0"/>
              </a:rPr>
              <a:t>µ</a:t>
            </a:r>
            <a:r>
              <a:rPr lang="zh-CN" altLang="en-US" sz="1400" dirty="0">
                <a:latin typeface="微软雅黑" panose="020B0503020204020204" charset="-122"/>
                <a:ea typeface="微软雅黑" panose="020B0503020204020204" charset="-122"/>
              </a:rPr>
              <a:t>，区分出正负样本，之后</a:t>
            </a:r>
            <a:r>
              <a:rPr lang="zh-CN" altLang="en-US" sz="1400" dirty="0">
                <a:latin typeface="微软雅黑" panose="020B0503020204020204" charset="-122"/>
                <a:ea typeface="微软雅黑" panose="020B0503020204020204" charset="-122"/>
              </a:rPr>
              <a:t>会给边界附近的样本分配更高的权重。</a:t>
            </a:r>
            <a:endParaRPr lang="zh-CN" altLang="en-US" sz="1400" dirty="0">
              <a:latin typeface="微软雅黑" panose="020B0503020204020204" charset="-122"/>
              <a:ea typeface="微软雅黑" panose="020B0503020204020204" charset="-122"/>
            </a:endParaRPr>
          </a:p>
        </p:txBody>
      </p:sp>
    </p:spTree>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圆角 24"/>
          <p:cNvSpPr/>
          <p:nvPr/>
        </p:nvSpPr>
        <p:spPr>
          <a:xfrm>
            <a:off x="447040" y="991235"/>
            <a:ext cx="1613535" cy="300355"/>
          </a:xfrm>
          <a:prstGeom prst="roundRect">
            <a:avLst/>
          </a:prstGeom>
          <a:solidFill>
            <a:srgbClr val="B600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800" b="1" dirty="0">
                <a:solidFill>
                  <a:schemeClr val="bg1"/>
                </a:solidFill>
                <a:latin typeface="微软雅黑" panose="020B0503020204020204" charset="-122"/>
                <a:ea typeface="微软雅黑" panose="020B0503020204020204" charset="-122"/>
                <a:cs typeface="+mn-ea"/>
                <a:sym typeface="+mn-lt"/>
              </a:rPr>
              <a:t>分类损失函数</a:t>
            </a:r>
            <a:endParaRPr lang="zh-CN" altLang="en-US" sz="1800" b="1" dirty="0">
              <a:solidFill>
                <a:schemeClr val="bg1"/>
              </a:solidFill>
              <a:latin typeface="微软雅黑" panose="020B0503020204020204" charset="-122"/>
              <a:ea typeface="微软雅黑" panose="020B0503020204020204" charset="-122"/>
              <a:cs typeface="+mn-ea"/>
              <a:sym typeface="+mn-lt"/>
            </a:endParaRPr>
          </a:p>
        </p:txBody>
      </p:sp>
      <p:sp>
        <p:nvSpPr>
          <p:cNvPr id="3" name="矩形 2"/>
          <p:cNvSpPr/>
          <p:nvPr/>
        </p:nvSpPr>
        <p:spPr>
          <a:xfrm>
            <a:off x="350597" y="221066"/>
            <a:ext cx="3322320" cy="521970"/>
          </a:xfrm>
          <a:prstGeom prst="rect">
            <a:avLst/>
          </a:prstGeom>
        </p:spPr>
        <p:txBody>
          <a:bodyPr wrap="none">
            <a:spAutoFit/>
          </a:bodyPr>
          <a:p>
            <a:pPr algn="l"/>
            <a:r>
              <a:rPr lang="en-US" altLang="zh-CN" sz="2800" b="1" dirty="0">
                <a:solidFill>
                  <a:srgbClr val="B60005"/>
                </a:solidFill>
                <a:latin typeface="微软雅黑" panose="020B0503020204020204" charset="-122"/>
                <a:ea typeface="微软雅黑" panose="020B0503020204020204" charset="-122"/>
              </a:rPr>
              <a:t>03  </a:t>
            </a:r>
            <a:r>
              <a:rPr lang="zh-CN" altLang="en-US" sz="2800" b="1" dirty="0">
                <a:solidFill>
                  <a:srgbClr val="B60005"/>
                </a:solidFill>
                <a:latin typeface="微软雅黑" panose="020B0503020204020204" charset="-122"/>
                <a:ea typeface="微软雅黑" panose="020B0503020204020204" charset="-122"/>
                <a:sym typeface="+mn-ea"/>
              </a:rPr>
              <a:t>算法改进与框架</a:t>
            </a:r>
            <a:endParaRPr lang="zh-CN" altLang="en-US" sz="2800" b="1" dirty="0">
              <a:solidFill>
                <a:srgbClr val="B60005"/>
              </a:solidFill>
              <a:latin typeface="微软雅黑" panose="020B0503020204020204" charset="-122"/>
              <a:ea typeface="微软雅黑" panose="020B0503020204020204" charset="-122"/>
            </a:endParaRPr>
          </a:p>
        </p:txBody>
      </p:sp>
      <p:sp>
        <p:nvSpPr>
          <p:cNvPr id="8" name="文本框 7"/>
          <p:cNvSpPr txBox="1"/>
          <p:nvPr/>
        </p:nvSpPr>
        <p:spPr>
          <a:xfrm>
            <a:off x="5116830" y="4506595"/>
            <a:ext cx="1424305" cy="254635"/>
          </a:xfrm>
          <a:prstGeom prst="rect">
            <a:avLst/>
          </a:prstGeom>
          <a:noFill/>
        </p:spPr>
        <p:txBody>
          <a:bodyPr wrap="square" rtlCol="0">
            <a:noAutofit/>
          </a:bodyPr>
          <a:p>
            <a:pPr algn="ctr"/>
            <a:r>
              <a:rPr lang="zh-CN" altLang="en-US" dirty="0">
                <a:solidFill>
                  <a:schemeClr val="tx1"/>
                </a:solidFill>
                <a:latin typeface="微软雅黑" panose="020B0503020204020204" charset="-122"/>
                <a:ea typeface="微软雅黑" panose="020B0503020204020204" charset="-122"/>
                <a:cs typeface="+mn-ea"/>
                <a:sym typeface="+mn-lt"/>
              </a:rPr>
              <a:t>混淆矩阵</a:t>
            </a:r>
            <a:r>
              <a:rPr lang="zh-CN" altLang="en-US" dirty="0">
                <a:solidFill>
                  <a:schemeClr val="tx1"/>
                </a:solidFill>
                <a:latin typeface="微软雅黑" panose="020B0503020204020204" charset="-122"/>
                <a:ea typeface="微软雅黑" panose="020B0503020204020204" charset="-122"/>
                <a:cs typeface="+mn-ea"/>
                <a:sym typeface="+mn-lt"/>
              </a:rPr>
              <a:t>对比图</a:t>
            </a:r>
            <a:endParaRPr lang="zh-CN" altLang="en-US" dirty="0">
              <a:solidFill>
                <a:schemeClr val="tx1"/>
              </a:solidFill>
              <a:latin typeface="微软雅黑" panose="020B0503020204020204" charset="-122"/>
              <a:ea typeface="微软雅黑" panose="020B0503020204020204" charset="-122"/>
              <a:cs typeface="+mn-ea"/>
              <a:sym typeface="+mn-lt"/>
            </a:endParaRPr>
          </a:p>
        </p:txBody>
      </p:sp>
      <p:sp>
        <p:nvSpPr>
          <p:cNvPr id="9" name="文本框 8"/>
          <p:cNvSpPr txBox="1"/>
          <p:nvPr/>
        </p:nvSpPr>
        <p:spPr>
          <a:xfrm>
            <a:off x="447040" y="1539875"/>
            <a:ext cx="2208530" cy="2935605"/>
          </a:xfrm>
          <a:prstGeom prst="rect">
            <a:avLst/>
          </a:prstGeom>
          <a:noFill/>
        </p:spPr>
        <p:txBody>
          <a:bodyPr wrap="square" rtlCol="0">
            <a:noAutofit/>
          </a:bodyPr>
          <a:p>
            <a:pPr marL="0" lvl="1" indent="355600" fontAlgn="auto">
              <a:lnSpc>
                <a:spcPct val="125000"/>
              </a:lnSpc>
              <a:buFont typeface="Wingdings" panose="05000000000000000000" charset="0"/>
              <a:buNone/>
              <a:extLst>
                <a:ext uri="{35155182-B16C-46BC-9424-99874614C6A1}">
                  <wpsdc:indentchars xmlns:wpsdc="http://www.wps.cn/officeDocument/2017/drawingmlCustomData" val="200" checksum="3837665281"/>
                </a:ext>
              </a:extLst>
            </a:pPr>
            <a:r>
              <a:rPr lang="zh-CN" altLang="en-US" sz="1400" dirty="0">
                <a:latin typeface="微软雅黑" panose="020B0503020204020204" charset="-122"/>
                <a:ea typeface="微软雅黑" panose="020B0503020204020204" charset="-122"/>
                <a:sym typeface="+mn-ea"/>
              </a:rPr>
              <a:t>混淆矩阵可以直观的反映模型的分类性能。</a:t>
            </a:r>
            <a:endParaRPr lang="zh-CN" altLang="en-US" sz="1400" dirty="0">
              <a:latin typeface="微软雅黑" panose="020B0503020204020204" charset="-122"/>
              <a:ea typeface="微软雅黑" panose="020B0503020204020204" charset="-122"/>
            </a:endParaRPr>
          </a:p>
          <a:p>
            <a:pPr marL="0" lvl="1" indent="355600" fontAlgn="auto">
              <a:lnSpc>
                <a:spcPct val="125000"/>
              </a:lnSpc>
              <a:buFont typeface="Wingdings" panose="05000000000000000000" charset="0"/>
              <a:buNone/>
              <a:extLst>
                <a:ext uri="{35155182-B16C-46BC-9424-99874614C6A1}">
                  <wpsdc:indentchars xmlns:wpsdc="http://www.wps.cn/officeDocument/2017/drawingmlCustomData" val="200" checksum="3837665281"/>
                </a:ext>
              </a:extLst>
            </a:pPr>
            <a:r>
              <a:rPr lang="zh-CN" altLang="en-US" sz="1400" dirty="0">
                <a:latin typeface="微软雅黑" panose="020B0503020204020204" charset="-122"/>
                <a:ea typeface="微软雅黑" panose="020B0503020204020204" charset="-122"/>
              </a:rPr>
              <a:t>混淆矩阵中横向为违禁品的实际种类，</a:t>
            </a:r>
            <a:r>
              <a:rPr lang="zh-CN" altLang="en-US" sz="1400" dirty="0">
                <a:latin typeface="微软雅黑" panose="020B0503020204020204" charset="-122"/>
                <a:ea typeface="微软雅黑" panose="020B0503020204020204" charset="-122"/>
                <a:sym typeface="+mn-ea"/>
              </a:rPr>
              <a:t>纵向为模型对违禁品种类的预测结果，对角线上为各个类别中预测正确的比例。</a:t>
            </a:r>
            <a:endParaRPr lang="zh-CN" altLang="en-US" sz="1400" dirty="0">
              <a:latin typeface="微软雅黑" panose="020B0503020204020204" charset="-122"/>
              <a:ea typeface="微软雅黑" panose="020B0503020204020204" charset="-122"/>
              <a:sym typeface="+mn-ea"/>
            </a:endParaRPr>
          </a:p>
          <a:p>
            <a:pPr marL="0" lvl="1" indent="355600" fontAlgn="auto">
              <a:lnSpc>
                <a:spcPct val="125000"/>
              </a:lnSpc>
              <a:buFont typeface="Wingdings" panose="05000000000000000000" charset="0"/>
              <a:buNone/>
              <a:extLst>
                <a:ext uri="{35155182-B16C-46BC-9424-99874614C6A1}">
                  <wpsdc:indentchars xmlns:wpsdc="http://www.wps.cn/officeDocument/2017/drawingmlCustomData" val="200" checksum="3837665281"/>
                </a:ext>
              </a:extLst>
            </a:pPr>
            <a:endParaRPr lang="zh-CN" altLang="en-US" sz="1400" dirty="0">
              <a:latin typeface="微软雅黑" panose="020B0503020204020204" charset="-122"/>
              <a:ea typeface="微软雅黑" panose="020B0503020204020204" charset="-122"/>
            </a:endParaRPr>
          </a:p>
        </p:txBody>
      </p:sp>
      <p:pic>
        <p:nvPicPr>
          <p:cNvPr id="4" name="图片 3" descr="微信截图_20250423012618"/>
          <p:cNvPicPr>
            <a:picLocks noChangeAspect="1"/>
          </p:cNvPicPr>
          <p:nvPr/>
        </p:nvPicPr>
        <p:blipFill>
          <a:blip r:embed="rId1"/>
          <a:stretch>
            <a:fillRect/>
          </a:stretch>
        </p:blipFill>
        <p:spPr>
          <a:xfrm>
            <a:off x="2625090" y="991235"/>
            <a:ext cx="6408000" cy="3464325"/>
          </a:xfrm>
          <a:prstGeom prst="rect">
            <a:avLst/>
          </a:prstGeom>
        </p:spPr>
      </p:pic>
    </p:spTree>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50597" y="221066"/>
            <a:ext cx="3322320" cy="521970"/>
          </a:xfrm>
          <a:prstGeom prst="rect">
            <a:avLst/>
          </a:prstGeom>
        </p:spPr>
        <p:txBody>
          <a:bodyPr wrap="none">
            <a:spAutoFit/>
          </a:bodyPr>
          <a:p>
            <a:pPr algn="l"/>
            <a:r>
              <a:rPr lang="en-US" altLang="zh-CN" sz="2800" b="1" dirty="0">
                <a:solidFill>
                  <a:srgbClr val="B60005"/>
                </a:solidFill>
                <a:latin typeface="微软雅黑" panose="020B0503020204020204" charset="-122"/>
                <a:ea typeface="微软雅黑" panose="020B0503020204020204" charset="-122"/>
              </a:rPr>
              <a:t>03  </a:t>
            </a:r>
            <a:r>
              <a:rPr lang="zh-CN" altLang="en-US" sz="2800" b="1" dirty="0">
                <a:solidFill>
                  <a:srgbClr val="B60005"/>
                </a:solidFill>
                <a:latin typeface="微软雅黑" panose="020B0503020204020204" charset="-122"/>
                <a:ea typeface="微软雅黑" panose="020B0503020204020204" charset="-122"/>
                <a:sym typeface="+mn-ea"/>
              </a:rPr>
              <a:t>算法改进与框架</a:t>
            </a:r>
            <a:endParaRPr lang="zh-CN" altLang="en-US" sz="2800" b="1" dirty="0">
              <a:solidFill>
                <a:srgbClr val="B60005"/>
              </a:solidFill>
              <a:latin typeface="微软雅黑" panose="020B0503020204020204" charset="-122"/>
              <a:ea typeface="微软雅黑" panose="020B0503020204020204" charset="-122"/>
            </a:endParaRPr>
          </a:p>
        </p:txBody>
      </p:sp>
      <p:sp>
        <p:nvSpPr>
          <p:cNvPr id="4" name="文本框 3"/>
          <p:cNvSpPr txBox="1"/>
          <p:nvPr/>
        </p:nvSpPr>
        <p:spPr>
          <a:xfrm>
            <a:off x="4572000" y="4840605"/>
            <a:ext cx="3924300" cy="254635"/>
          </a:xfrm>
          <a:prstGeom prst="rect">
            <a:avLst/>
          </a:prstGeom>
          <a:noFill/>
        </p:spPr>
        <p:txBody>
          <a:bodyPr wrap="square" rtlCol="0">
            <a:noAutofit/>
          </a:bodyPr>
          <a:p>
            <a:pPr algn="ctr"/>
            <a:r>
              <a:rPr lang="zh-CN" altLang="en-US" dirty="0">
                <a:solidFill>
                  <a:schemeClr val="tx1"/>
                </a:solidFill>
                <a:latin typeface="微软雅黑" panose="020B0503020204020204" charset="-122"/>
                <a:ea typeface="微软雅黑" panose="020B0503020204020204" charset="-122"/>
                <a:cs typeface="+mn-ea"/>
                <a:sym typeface="+mn-lt"/>
              </a:rPr>
              <a:t>消融实验性能对比图</a:t>
            </a:r>
            <a:endParaRPr lang="zh-CN" altLang="en-US" dirty="0">
              <a:solidFill>
                <a:schemeClr val="tx1"/>
              </a:solidFill>
              <a:latin typeface="微软雅黑" panose="020B0503020204020204" charset="-122"/>
              <a:ea typeface="微软雅黑" panose="020B0503020204020204" charset="-122"/>
              <a:cs typeface="+mn-ea"/>
              <a:sym typeface="+mn-lt"/>
            </a:endParaRPr>
          </a:p>
        </p:txBody>
      </p:sp>
      <p:sp>
        <p:nvSpPr>
          <p:cNvPr id="5" name="矩形: 圆角 24"/>
          <p:cNvSpPr/>
          <p:nvPr/>
        </p:nvSpPr>
        <p:spPr>
          <a:xfrm>
            <a:off x="447040" y="991235"/>
            <a:ext cx="1156335" cy="300355"/>
          </a:xfrm>
          <a:prstGeom prst="roundRect">
            <a:avLst/>
          </a:prstGeom>
          <a:solidFill>
            <a:srgbClr val="B600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800" b="1" dirty="0">
                <a:solidFill>
                  <a:schemeClr val="bg1"/>
                </a:solidFill>
                <a:latin typeface="微软雅黑" panose="020B0503020204020204" charset="-122"/>
                <a:ea typeface="微软雅黑" panose="020B0503020204020204" charset="-122"/>
                <a:cs typeface="+mn-ea"/>
                <a:sym typeface="+mn-lt"/>
              </a:rPr>
              <a:t>消融实验</a:t>
            </a:r>
            <a:endParaRPr lang="zh-CN" altLang="en-US" sz="1800" b="1" dirty="0">
              <a:solidFill>
                <a:schemeClr val="bg1"/>
              </a:solidFill>
              <a:latin typeface="微软雅黑" panose="020B0503020204020204" charset="-122"/>
              <a:ea typeface="微软雅黑" panose="020B0503020204020204" charset="-122"/>
              <a:cs typeface="+mn-ea"/>
              <a:sym typeface="+mn-lt"/>
            </a:endParaRPr>
          </a:p>
        </p:txBody>
      </p:sp>
      <p:sp>
        <p:nvSpPr>
          <p:cNvPr id="6" name="文本框 5"/>
          <p:cNvSpPr txBox="1"/>
          <p:nvPr/>
        </p:nvSpPr>
        <p:spPr>
          <a:xfrm>
            <a:off x="447040" y="2632710"/>
            <a:ext cx="3225165" cy="2392680"/>
          </a:xfrm>
          <a:prstGeom prst="rect">
            <a:avLst/>
          </a:prstGeom>
          <a:noFill/>
        </p:spPr>
        <p:txBody>
          <a:bodyPr wrap="square" rtlCol="0">
            <a:noAutofit/>
          </a:bodyPr>
          <a:p>
            <a:pPr marL="0" lvl="1" indent="355600" fontAlgn="auto">
              <a:lnSpc>
                <a:spcPct val="125000"/>
              </a:lnSpc>
              <a:buFont typeface="Wingdings" panose="05000000000000000000" charset="0"/>
              <a:buNone/>
              <a:extLst>
                <a:ext uri="{35155182-B16C-46BC-9424-99874614C6A1}">
                  <wpsdc:indentchars xmlns:wpsdc="http://www.wps.cn/officeDocument/2017/drawingmlCustomData" val="200" checksum="3837665281"/>
                </a:ext>
              </a:extLst>
            </a:pPr>
            <a:r>
              <a:rPr lang="zh-CN" altLang="en-US" sz="1400" dirty="0">
                <a:latin typeface="微软雅黑" panose="020B0503020204020204" charset="-122"/>
                <a:ea typeface="微软雅黑" panose="020B0503020204020204" charset="-122"/>
              </a:rPr>
              <a:t>以</a:t>
            </a:r>
            <a:r>
              <a:rPr lang="en-US" altLang="zh-CN" sz="1400" dirty="0">
                <a:latin typeface="Times New Roman" panose="02020603050405020304" charset="0"/>
                <a:ea typeface="微软雅黑" panose="020B0503020204020204" charset="-122"/>
                <a:cs typeface="Times New Roman" panose="02020603050405020304" charset="0"/>
              </a:rPr>
              <a:t>FPS</a:t>
            </a:r>
            <a:r>
              <a:rPr lang="zh-CN" altLang="en-US" sz="1400" dirty="0">
                <a:latin typeface="微软雅黑" panose="020B0503020204020204" charset="-122"/>
                <a:ea typeface="微软雅黑" panose="020B0503020204020204" charset="-122"/>
              </a:rPr>
              <a:t>为横轴，</a:t>
            </a:r>
            <a:r>
              <a:rPr lang="en-US" altLang="zh-CN" sz="1400" dirty="0">
                <a:latin typeface="Times New Roman" panose="02020603050405020304" charset="0"/>
                <a:ea typeface="微软雅黑" panose="020B0503020204020204" charset="-122"/>
                <a:cs typeface="Times New Roman" panose="02020603050405020304" charset="0"/>
              </a:rPr>
              <a:t>mAP@0.5</a:t>
            </a:r>
            <a:r>
              <a:rPr lang="zh-CN" altLang="en-US" sz="1400" dirty="0">
                <a:latin typeface="微软雅黑" panose="020B0503020204020204" charset="-122"/>
                <a:ea typeface="微软雅黑" panose="020B0503020204020204" charset="-122"/>
              </a:rPr>
              <a:t>为纵轴，模型参数量为</a:t>
            </a:r>
            <a:r>
              <a:rPr lang="zh-CN" altLang="en-US" sz="1400" dirty="0">
                <a:latin typeface="微软雅黑" panose="020B0503020204020204" charset="-122"/>
                <a:ea typeface="微软雅黑" panose="020B0503020204020204" charset="-122"/>
              </a:rPr>
              <a:t>尺寸画出性能对比图，位置越接近右上角、尺寸越小的模型性能越好。</a:t>
            </a:r>
            <a:endParaRPr lang="zh-CN" altLang="en-US" sz="1400" dirty="0">
              <a:latin typeface="微软雅黑" panose="020B0503020204020204" charset="-122"/>
              <a:ea typeface="微软雅黑" panose="020B0503020204020204" charset="-122"/>
            </a:endParaRPr>
          </a:p>
          <a:p>
            <a:pPr marL="0" lvl="1" indent="355600" fontAlgn="auto">
              <a:lnSpc>
                <a:spcPct val="125000"/>
              </a:lnSpc>
              <a:buFont typeface="Wingdings" panose="05000000000000000000" charset="0"/>
              <a:buNone/>
              <a:extLst>
                <a:ext uri="{35155182-B16C-46BC-9424-99874614C6A1}">
                  <wpsdc:indentchars xmlns:wpsdc="http://www.wps.cn/officeDocument/2017/drawingmlCustomData" val="200" checksum="3837665281"/>
                </a:ext>
              </a:extLst>
            </a:pPr>
            <a:r>
              <a:rPr lang="zh-CN" altLang="en-US" sz="1400" dirty="0">
                <a:latin typeface="微软雅黑" panose="020B0503020204020204" charset="-122"/>
                <a:ea typeface="微软雅黑" panose="020B0503020204020204" charset="-122"/>
              </a:rPr>
              <a:t>图中</a:t>
            </a:r>
            <a:r>
              <a:rPr lang="zh-CN" altLang="en-US" sz="1400" dirty="0">
                <a:latin typeface="微软雅黑" panose="020B0503020204020204" charset="-122"/>
                <a:ea typeface="微软雅黑" panose="020B0503020204020204" charset="-122"/>
              </a:rPr>
              <a:t>最终模型</a:t>
            </a:r>
            <a:r>
              <a:rPr lang="en-US" altLang="zh-CN" sz="1400" dirty="0">
                <a:latin typeface="微软雅黑" panose="020B0503020204020204" charset="-122"/>
                <a:ea typeface="微软雅黑" panose="020B0503020204020204" charset="-122"/>
              </a:rPr>
              <a:t>F</a:t>
            </a:r>
            <a:r>
              <a:rPr lang="zh-CN" altLang="en-US" sz="1400" dirty="0">
                <a:latin typeface="微软雅黑" panose="020B0503020204020204" charset="-122"/>
                <a:ea typeface="微软雅黑" panose="020B0503020204020204" charset="-122"/>
              </a:rPr>
              <a:t>的位置最接近右上角，且尺寸在所有模型中处于较低水平。这证明最终模型</a:t>
            </a:r>
            <a:r>
              <a:rPr lang="en-US" altLang="zh-CN" sz="1400" dirty="0">
                <a:latin typeface="微软雅黑" panose="020B0503020204020204" charset="-122"/>
                <a:ea typeface="微软雅黑" panose="020B0503020204020204" charset="-122"/>
              </a:rPr>
              <a:t>F</a:t>
            </a:r>
            <a:r>
              <a:rPr lang="zh-CN" altLang="en-US" sz="1400" dirty="0">
                <a:latin typeface="微软雅黑" panose="020B0503020204020204" charset="-122"/>
                <a:ea typeface="微软雅黑" panose="020B0503020204020204" charset="-122"/>
              </a:rPr>
              <a:t>是最优的，每个改进模块都是有效且不可或缺的。</a:t>
            </a:r>
            <a:endParaRPr lang="zh-CN" altLang="en-US" sz="1400" dirty="0">
              <a:latin typeface="微软雅黑" panose="020B0503020204020204" charset="-122"/>
              <a:ea typeface="微软雅黑" panose="020B0503020204020204" charset="-122"/>
            </a:endParaRPr>
          </a:p>
        </p:txBody>
      </p:sp>
      <p:pic>
        <p:nvPicPr>
          <p:cNvPr id="7" name="图片 4" descr="微信截图_20250328155927"/>
          <p:cNvPicPr>
            <a:picLocks noChangeAspect="1"/>
          </p:cNvPicPr>
          <p:nvPr/>
        </p:nvPicPr>
        <p:blipFill>
          <a:blip r:embed="rId1"/>
          <a:stretch>
            <a:fillRect/>
          </a:stretch>
        </p:blipFill>
        <p:spPr>
          <a:xfrm>
            <a:off x="4307840" y="2534285"/>
            <a:ext cx="4187825" cy="2306320"/>
          </a:xfrm>
          <a:prstGeom prst="rect">
            <a:avLst/>
          </a:prstGeom>
        </p:spPr>
      </p:pic>
      <p:pic>
        <p:nvPicPr>
          <p:cNvPr id="8" name="图片 7" descr="微信截图_20250414230128"/>
          <p:cNvPicPr>
            <a:picLocks noChangeAspect="1"/>
          </p:cNvPicPr>
          <p:nvPr/>
        </p:nvPicPr>
        <p:blipFill>
          <a:blip r:embed="rId2"/>
          <a:stretch>
            <a:fillRect/>
          </a:stretch>
        </p:blipFill>
        <p:spPr>
          <a:xfrm>
            <a:off x="1849755" y="991235"/>
            <a:ext cx="5973445" cy="1513840"/>
          </a:xfrm>
          <a:prstGeom prst="rect">
            <a:avLst/>
          </a:prstGeom>
        </p:spPr>
      </p:pic>
    </p:spTree>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圆角 24"/>
          <p:cNvSpPr/>
          <p:nvPr/>
        </p:nvSpPr>
        <p:spPr>
          <a:xfrm>
            <a:off x="447040" y="991235"/>
            <a:ext cx="1153795" cy="300355"/>
          </a:xfrm>
          <a:prstGeom prst="roundRect">
            <a:avLst/>
          </a:prstGeom>
          <a:solidFill>
            <a:srgbClr val="B600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800" b="1" dirty="0">
                <a:solidFill>
                  <a:schemeClr val="bg1"/>
                </a:solidFill>
                <a:latin typeface="微软雅黑" panose="020B0503020204020204" charset="-122"/>
                <a:ea typeface="微软雅黑" panose="020B0503020204020204" charset="-122"/>
                <a:cs typeface="+mn-ea"/>
                <a:sym typeface="+mn-lt"/>
              </a:rPr>
              <a:t>最终框架</a:t>
            </a:r>
            <a:endParaRPr lang="zh-CN" altLang="en-US" sz="1800" b="1" dirty="0">
              <a:solidFill>
                <a:schemeClr val="bg1"/>
              </a:solidFill>
              <a:latin typeface="微软雅黑" panose="020B0503020204020204" charset="-122"/>
              <a:ea typeface="微软雅黑" panose="020B0503020204020204" charset="-122"/>
              <a:cs typeface="+mn-ea"/>
              <a:sym typeface="+mn-lt"/>
            </a:endParaRPr>
          </a:p>
        </p:txBody>
      </p:sp>
      <p:sp>
        <p:nvSpPr>
          <p:cNvPr id="3" name="矩形 2"/>
          <p:cNvSpPr/>
          <p:nvPr/>
        </p:nvSpPr>
        <p:spPr>
          <a:xfrm>
            <a:off x="350597" y="221066"/>
            <a:ext cx="3322320" cy="521970"/>
          </a:xfrm>
          <a:prstGeom prst="rect">
            <a:avLst/>
          </a:prstGeom>
        </p:spPr>
        <p:txBody>
          <a:bodyPr wrap="none">
            <a:spAutoFit/>
          </a:bodyPr>
          <a:p>
            <a:pPr algn="l"/>
            <a:r>
              <a:rPr lang="en-US" altLang="zh-CN" sz="2800" b="1" dirty="0">
                <a:solidFill>
                  <a:srgbClr val="B60005"/>
                </a:solidFill>
                <a:latin typeface="微软雅黑" panose="020B0503020204020204" charset="-122"/>
                <a:ea typeface="微软雅黑" panose="020B0503020204020204" charset="-122"/>
              </a:rPr>
              <a:t>03  </a:t>
            </a:r>
            <a:r>
              <a:rPr lang="zh-CN" altLang="en-US" sz="2800" b="1" dirty="0">
                <a:solidFill>
                  <a:srgbClr val="B60005"/>
                </a:solidFill>
                <a:latin typeface="微软雅黑" panose="020B0503020204020204" charset="-122"/>
                <a:ea typeface="微软雅黑" panose="020B0503020204020204" charset="-122"/>
                <a:sym typeface="+mn-ea"/>
              </a:rPr>
              <a:t>算法改进与框架</a:t>
            </a:r>
            <a:endParaRPr lang="zh-CN" altLang="en-US" sz="2800" b="1" dirty="0">
              <a:solidFill>
                <a:srgbClr val="B60005"/>
              </a:solidFill>
              <a:latin typeface="微软雅黑" panose="020B0503020204020204" charset="-122"/>
              <a:ea typeface="微软雅黑" panose="020B0503020204020204" charset="-122"/>
            </a:endParaRPr>
          </a:p>
        </p:txBody>
      </p:sp>
      <p:pic>
        <p:nvPicPr>
          <p:cNvPr id="2" name="图片 1" descr="微信截图_20250409145318"/>
          <p:cNvPicPr>
            <a:picLocks noChangeAspect="1"/>
          </p:cNvPicPr>
          <p:nvPr/>
        </p:nvPicPr>
        <p:blipFill>
          <a:blip r:embed="rId1"/>
          <a:stretch>
            <a:fillRect/>
          </a:stretch>
        </p:blipFill>
        <p:spPr>
          <a:xfrm>
            <a:off x="4274185" y="2776855"/>
            <a:ext cx="4122420" cy="2073275"/>
          </a:xfrm>
          <a:prstGeom prst="rect">
            <a:avLst/>
          </a:prstGeom>
        </p:spPr>
      </p:pic>
      <p:sp>
        <p:nvSpPr>
          <p:cNvPr id="6" name="文本框 5"/>
          <p:cNvSpPr txBox="1"/>
          <p:nvPr/>
        </p:nvSpPr>
        <p:spPr>
          <a:xfrm>
            <a:off x="3860165" y="2478405"/>
            <a:ext cx="1424305" cy="254635"/>
          </a:xfrm>
          <a:prstGeom prst="rect">
            <a:avLst/>
          </a:prstGeom>
          <a:noFill/>
        </p:spPr>
        <p:txBody>
          <a:bodyPr wrap="square" rtlCol="0">
            <a:noAutofit/>
          </a:bodyPr>
          <a:p>
            <a:pPr algn="ctr"/>
            <a:r>
              <a:rPr lang="zh-CN" altLang="en-US" dirty="0">
                <a:solidFill>
                  <a:schemeClr val="tx1"/>
                </a:solidFill>
                <a:latin typeface="微软雅黑" panose="020B0503020204020204" charset="-122"/>
                <a:ea typeface="微软雅黑" panose="020B0503020204020204" charset="-122"/>
                <a:cs typeface="+mn-ea"/>
                <a:sym typeface="+mn-lt"/>
              </a:rPr>
              <a:t>最终框架</a:t>
            </a:r>
            <a:r>
              <a:rPr lang="zh-CN" altLang="en-US" dirty="0">
                <a:solidFill>
                  <a:schemeClr val="tx1"/>
                </a:solidFill>
                <a:latin typeface="微软雅黑" panose="020B0503020204020204" charset="-122"/>
                <a:ea typeface="微软雅黑" panose="020B0503020204020204" charset="-122"/>
                <a:cs typeface="+mn-ea"/>
                <a:sym typeface="+mn-lt"/>
              </a:rPr>
              <a:t>结构图</a:t>
            </a:r>
            <a:endParaRPr lang="zh-CN" altLang="en-US" dirty="0">
              <a:solidFill>
                <a:schemeClr val="tx1"/>
              </a:solidFill>
              <a:latin typeface="微软雅黑" panose="020B0503020204020204" charset="-122"/>
              <a:ea typeface="微软雅黑" panose="020B0503020204020204" charset="-122"/>
              <a:cs typeface="+mn-ea"/>
              <a:sym typeface="+mn-lt"/>
            </a:endParaRPr>
          </a:p>
        </p:txBody>
      </p:sp>
      <p:sp>
        <p:nvSpPr>
          <p:cNvPr id="7" name="文本框 6"/>
          <p:cNvSpPr txBox="1"/>
          <p:nvPr/>
        </p:nvSpPr>
        <p:spPr>
          <a:xfrm>
            <a:off x="5623560" y="4850130"/>
            <a:ext cx="1424305" cy="254635"/>
          </a:xfrm>
          <a:prstGeom prst="rect">
            <a:avLst/>
          </a:prstGeom>
          <a:noFill/>
        </p:spPr>
        <p:txBody>
          <a:bodyPr wrap="square" rtlCol="0">
            <a:noAutofit/>
          </a:bodyPr>
          <a:p>
            <a:pPr algn="ctr"/>
            <a:r>
              <a:rPr lang="zh-CN" altLang="en-US" dirty="0">
                <a:solidFill>
                  <a:schemeClr val="tx1"/>
                </a:solidFill>
                <a:latin typeface="微软雅黑" panose="020B0503020204020204" charset="-122"/>
                <a:ea typeface="微软雅黑" panose="020B0503020204020204" charset="-122"/>
                <a:cs typeface="+mn-ea"/>
                <a:sym typeface="+mn-lt"/>
              </a:rPr>
              <a:t>性能对比</a:t>
            </a:r>
            <a:endParaRPr lang="zh-CN" altLang="en-US" dirty="0">
              <a:solidFill>
                <a:schemeClr val="tx1"/>
              </a:solidFill>
              <a:latin typeface="微软雅黑" panose="020B0503020204020204" charset="-122"/>
              <a:ea typeface="微软雅黑" panose="020B0503020204020204" charset="-122"/>
              <a:cs typeface="+mn-ea"/>
              <a:sym typeface="+mn-lt"/>
            </a:endParaRPr>
          </a:p>
        </p:txBody>
      </p:sp>
      <p:sp>
        <p:nvSpPr>
          <p:cNvPr id="9" name="文本框 8"/>
          <p:cNvSpPr txBox="1"/>
          <p:nvPr/>
        </p:nvSpPr>
        <p:spPr>
          <a:xfrm>
            <a:off x="447040" y="2776220"/>
            <a:ext cx="3707130" cy="2249170"/>
          </a:xfrm>
          <a:prstGeom prst="rect">
            <a:avLst/>
          </a:prstGeom>
          <a:noFill/>
        </p:spPr>
        <p:txBody>
          <a:bodyPr wrap="square" rtlCol="0">
            <a:noAutofit/>
          </a:bodyPr>
          <a:p>
            <a:pPr marL="0" lvl="1" indent="355600" fontAlgn="auto">
              <a:lnSpc>
                <a:spcPct val="125000"/>
              </a:lnSpc>
              <a:buFont typeface="Wingdings" panose="05000000000000000000" charset="0"/>
              <a:buNone/>
              <a:extLst>
                <a:ext uri="{35155182-B16C-46BC-9424-99874614C6A1}">
                  <wpsdc:indentchars xmlns:wpsdc="http://www.wps.cn/officeDocument/2017/drawingmlCustomData" val="200" checksum="3837665281"/>
                </a:ext>
              </a:extLst>
            </a:pPr>
            <a:r>
              <a:rPr lang="zh-CN" altLang="en-US" sz="1400" dirty="0">
                <a:latin typeface="微软雅黑" panose="020B0503020204020204" charset="-122"/>
                <a:ea typeface="微软雅黑" panose="020B0503020204020204" charset="-122"/>
              </a:rPr>
              <a:t>本文改进模型可以在低参数量、低计算量的条件下，实现高</a:t>
            </a:r>
            <a:r>
              <a:rPr lang="en-US" altLang="zh-CN" sz="1400" dirty="0">
                <a:latin typeface="Times New Roman" panose="02020603050405020304" charset="0"/>
                <a:ea typeface="微软雅黑" panose="020B0503020204020204" charset="-122"/>
                <a:cs typeface="Times New Roman" panose="02020603050405020304" charset="0"/>
              </a:rPr>
              <a:t>mAP</a:t>
            </a:r>
            <a:r>
              <a:rPr lang="zh-CN" altLang="en-US" sz="1400" dirty="0">
                <a:latin typeface="微软雅黑" panose="020B0503020204020204" charset="-122"/>
                <a:ea typeface="微软雅黑" panose="020B0503020204020204" charset="-122"/>
              </a:rPr>
              <a:t>和高</a:t>
            </a:r>
            <a:r>
              <a:rPr lang="en-US" altLang="zh-CN" sz="1400" dirty="0">
                <a:latin typeface="Times New Roman" panose="02020603050405020304" charset="0"/>
                <a:ea typeface="微软雅黑" panose="020B0503020204020204" charset="-122"/>
                <a:cs typeface="Times New Roman" panose="02020603050405020304" charset="0"/>
              </a:rPr>
              <a:t>FPS</a:t>
            </a:r>
            <a:r>
              <a:rPr lang="zh-CN" altLang="en-US" sz="1400" dirty="0">
                <a:latin typeface="微软雅黑" panose="020B0503020204020204" charset="-122"/>
                <a:ea typeface="微软雅黑" panose="020B0503020204020204" charset="-122"/>
              </a:rPr>
              <a:t>。</a:t>
            </a:r>
            <a:endParaRPr lang="zh-CN" altLang="en-US" sz="1400" dirty="0">
              <a:latin typeface="微软雅黑" panose="020B0503020204020204" charset="-122"/>
              <a:ea typeface="微软雅黑" panose="020B0503020204020204" charset="-122"/>
            </a:endParaRPr>
          </a:p>
          <a:p>
            <a:pPr marL="0" lvl="1" indent="355600" fontAlgn="auto">
              <a:lnSpc>
                <a:spcPct val="125000"/>
              </a:lnSpc>
              <a:buFont typeface="Wingdings" panose="05000000000000000000" charset="0"/>
              <a:buNone/>
              <a:extLst>
                <a:ext uri="{35155182-B16C-46BC-9424-99874614C6A1}">
                  <wpsdc:indentchars xmlns:wpsdc="http://www.wps.cn/officeDocument/2017/drawingmlCustomData" val="200" checksum="3837665281"/>
                </a:ext>
              </a:extLst>
            </a:pPr>
            <a:r>
              <a:rPr lang="zh-CN" altLang="en-US" sz="1400" dirty="0">
                <a:latin typeface="微软雅黑" panose="020B0503020204020204" charset="-122"/>
                <a:ea typeface="微软雅黑" panose="020B0503020204020204" charset="-122"/>
              </a:rPr>
              <a:t>同时改进模型具有无需后处理，可以实现实时端到端检测的优势。</a:t>
            </a:r>
            <a:endParaRPr lang="zh-CN" altLang="en-US" sz="1400" dirty="0">
              <a:latin typeface="微软雅黑" panose="020B0503020204020204" charset="-122"/>
              <a:ea typeface="微软雅黑" panose="020B0503020204020204" charset="-122"/>
            </a:endParaRPr>
          </a:p>
          <a:p>
            <a:pPr marL="0" lvl="1" indent="355600" fontAlgn="auto">
              <a:lnSpc>
                <a:spcPct val="125000"/>
              </a:lnSpc>
              <a:buFont typeface="Wingdings" panose="05000000000000000000" charset="0"/>
              <a:buNone/>
              <a:extLst>
                <a:ext uri="{35155182-B16C-46BC-9424-99874614C6A1}">
                  <wpsdc:indentchars xmlns:wpsdc="http://www.wps.cn/officeDocument/2017/drawingmlCustomData" val="200" checksum="3837665281"/>
                </a:ext>
              </a:extLst>
            </a:pPr>
            <a:r>
              <a:rPr lang="zh-CN" altLang="en-US" sz="1400" dirty="0">
                <a:latin typeface="微软雅黑" panose="020B0503020204020204" charset="-122"/>
                <a:ea typeface="微软雅黑" panose="020B0503020204020204" charset="-122"/>
              </a:rPr>
              <a:t>这些都证明了本文改进模型与当前主流算法相比在实际应用中，特别是在违禁品检测等需要实时性能场景中具备显著的优势。</a:t>
            </a:r>
            <a:endParaRPr lang="zh-CN" altLang="en-US" sz="1400" dirty="0">
              <a:latin typeface="微软雅黑" panose="020B0503020204020204" charset="-122"/>
              <a:ea typeface="微软雅黑" panose="020B0503020204020204" charset="-122"/>
            </a:endParaRPr>
          </a:p>
        </p:txBody>
      </p:sp>
      <p:pic>
        <p:nvPicPr>
          <p:cNvPr id="21" name="图片 21" descr="微信截图_20250426183705"/>
          <p:cNvPicPr>
            <a:picLocks noChangeAspect="1"/>
          </p:cNvPicPr>
          <p:nvPr/>
        </p:nvPicPr>
        <p:blipFill>
          <a:blip r:embed="rId2"/>
          <a:stretch>
            <a:fillRect/>
          </a:stretch>
        </p:blipFill>
        <p:spPr>
          <a:xfrm>
            <a:off x="1843405" y="742633"/>
            <a:ext cx="5457858" cy="1746000"/>
          </a:xfrm>
          <a:prstGeom prst="rect">
            <a:avLst/>
          </a:prstGeom>
        </p:spPr>
      </p:pic>
    </p:spTree>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圆角 24"/>
          <p:cNvSpPr/>
          <p:nvPr/>
        </p:nvSpPr>
        <p:spPr>
          <a:xfrm>
            <a:off x="447040" y="991235"/>
            <a:ext cx="925195" cy="300355"/>
          </a:xfrm>
          <a:prstGeom prst="roundRect">
            <a:avLst/>
          </a:prstGeom>
          <a:solidFill>
            <a:srgbClr val="B600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800" b="1" dirty="0">
                <a:solidFill>
                  <a:schemeClr val="bg1"/>
                </a:solidFill>
                <a:latin typeface="微软雅黑" panose="020B0503020204020204" charset="-122"/>
                <a:ea typeface="微软雅黑" panose="020B0503020204020204" charset="-122"/>
                <a:cs typeface="+mn-ea"/>
                <a:sym typeface="+mn-lt"/>
              </a:rPr>
              <a:t>热力图</a:t>
            </a:r>
            <a:endParaRPr lang="zh-CN" altLang="en-US" sz="1800" b="1" dirty="0">
              <a:solidFill>
                <a:schemeClr val="bg1"/>
              </a:solidFill>
              <a:latin typeface="微软雅黑" panose="020B0503020204020204" charset="-122"/>
              <a:ea typeface="微软雅黑" panose="020B0503020204020204" charset="-122"/>
              <a:cs typeface="+mn-ea"/>
              <a:sym typeface="+mn-lt"/>
            </a:endParaRPr>
          </a:p>
        </p:txBody>
      </p:sp>
      <p:sp>
        <p:nvSpPr>
          <p:cNvPr id="3" name="矩形 2"/>
          <p:cNvSpPr/>
          <p:nvPr/>
        </p:nvSpPr>
        <p:spPr>
          <a:xfrm>
            <a:off x="350597" y="221066"/>
            <a:ext cx="3322320" cy="521970"/>
          </a:xfrm>
          <a:prstGeom prst="rect">
            <a:avLst/>
          </a:prstGeom>
        </p:spPr>
        <p:txBody>
          <a:bodyPr wrap="none">
            <a:spAutoFit/>
          </a:bodyPr>
          <a:p>
            <a:pPr algn="l"/>
            <a:r>
              <a:rPr lang="en-US" altLang="zh-CN" sz="2800" b="1" dirty="0">
                <a:solidFill>
                  <a:srgbClr val="B60005"/>
                </a:solidFill>
                <a:latin typeface="微软雅黑" panose="020B0503020204020204" charset="-122"/>
                <a:ea typeface="微软雅黑" panose="020B0503020204020204" charset="-122"/>
              </a:rPr>
              <a:t>03  </a:t>
            </a:r>
            <a:r>
              <a:rPr lang="zh-CN" altLang="en-US" sz="2800" b="1" dirty="0">
                <a:solidFill>
                  <a:srgbClr val="B60005"/>
                </a:solidFill>
                <a:latin typeface="微软雅黑" panose="020B0503020204020204" charset="-122"/>
                <a:ea typeface="微软雅黑" panose="020B0503020204020204" charset="-122"/>
                <a:sym typeface="+mn-ea"/>
              </a:rPr>
              <a:t>算法改进与框架</a:t>
            </a:r>
            <a:endParaRPr lang="zh-CN" altLang="en-US" sz="2800" b="1" dirty="0">
              <a:solidFill>
                <a:srgbClr val="B60005"/>
              </a:solidFill>
              <a:latin typeface="微软雅黑" panose="020B0503020204020204" charset="-122"/>
              <a:ea typeface="微软雅黑" panose="020B0503020204020204" charset="-122"/>
            </a:endParaRPr>
          </a:p>
        </p:txBody>
      </p:sp>
      <p:sp>
        <p:nvSpPr>
          <p:cNvPr id="8" name="文本框 7"/>
          <p:cNvSpPr txBox="1"/>
          <p:nvPr/>
        </p:nvSpPr>
        <p:spPr>
          <a:xfrm>
            <a:off x="5180965" y="3839845"/>
            <a:ext cx="1424305" cy="254635"/>
          </a:xfrm>
          <a:prstGeom prst="rect">
            <a:avLst/>
          </a:prstGeom>
          <a:noFill/>
        </p:spPr>
        <p:txBody>
          <a:bodyPr wrap="square" rtlCol="0">
            <a:noAutofit/>
          </a:bodyPr>
          <a:p>
            <a:pPr algn="ctr"/>
            <a:r>
              <a:rPr lang="zh-CN" altLang="en-US" dirty="0">
                <a:solidFill>
                  <a:schemeClr val="tx1"/>
                </a:solidFill>
                <a:latin typeface="微软雅黑" panose="020B0503020204020204" charset="-122"/>
                <a:ea typeface="微软雅黑" panose="020B0503020204020204" charset="-122"/>
                <a:cs typeface="+mn-ea"/>
                <a:sym typeface="+mn-lt"/>
              </a:rPr>
              <a:t>最终模型热力图</a:t>
            </a:r>
            <a:endParaRPr lang="zh-CN" altLang="en-US" dirty="0">
              <a:solidFill>
                <a:schemeClr val="tx1"/>
              </a:solidFill>
              <a:latin typeface="微软雅黑" panose="020B0503020204020204" charset="-122"/>
              <a:ea typeface="微软雅黑" panose="020B0503020204020204" charset="-122"/>
              <a:cs typeface="+mn-ea"/>
              <a:sym typeface="+mn-lt"/>
            </a:endParaRPr>
          </a:p>
        </p:txBody>
      </p:sp>
      <p:sp>
        <p:nvSpPr>
          <p:cNvPr id="9" name="文本框 8"/>
          <p:cNvSpPr txBox="1"/>
          <p:nvPr/>
        </p:nvSpPr>
        <p:spPr>
          <a:xfrm>
            <a:off x="447040" y="1539875"/>
            <a:ext cx="2208530" cy="2935605"/>
          </a:xfrm>
          <a:prstGeom prst="rect">
            <a:avLst/>
          </a:prstGeom>
          <a:noFill/>
        </p:spPr>
        <p:txBody>
          <a:bodyPr wrap="square" rtlCol="0">
            <a:noAutofit/>
          </a:bodyPr>
          <a:p>
            <a:pPr marL="0" lvl="1" indent="355600" fontAlgn="auto">
              <a:lnSpc>
                <a:spcPct val="125000"/>
              </a:lnSpc>
              <a:buFont typeface="Wingdings" panose="05000000000000000000" charset="0"/>
              <a:buNone/>
              <a:extLst>
                <a:ext uri="{35155182-B16C-46BC-9424-99874614C6A1}">
                  <wpsdc:indentchars xmlns:wpsdc="http://www.wps.cn/officeDocument/2017/drawingmlCustomData" val="200" checksum="3837665281"/>
                </a:ext>
              </a:extLst>
            </a:pPr>
            <a:r>
              <a:rPr lang="zh-CN" altLang="en-US" sz="1400" dirty="0">
                <a:latin typeface="微软雅黑" panose="020B0503020204020204" charset="-122"/>
                <a:ea typeface="微软雅黑" panose="020B0503020204020204" charset="-122"/>
                <a:sym typeface="+mn-ea"/>
              </a:rPr>
              <a:t>图中展示了违禁品的原始图像以及对应的热力图。从图中可以看出，热力图高响应区域与违禁品位置重合，表明模型能够正确捕捉违禁品的关键特征。</a:t>
            </a:r>
            <a:endParaRPr lang="zh-CN" altLang="en-US" sz="1400" dirty="0">
              <a:latin typeface="微软雅黑" panose="020B0503020204020204" charset="-122"/>
              <a:ea typeface="微软雅黑" panose="020B0503020204020204" charset="-122"/>
              <a:sym typeface="+mn-ea"/>
            </a:endParaRPr>
          </a:p>
          <a:p>
            <a:pPr marL="0" lvl="1" indent="355600" fontAlgn="auto">
              <a:lnSpc>
                <a:spcPct val="125000"/>
              </a:lnSpc>
              <a:buFont typeface="Wingdings" panose="05000000000000000000" charset="0"/>
              <a:buNone/>
              <a:extLst>
                <a:ext uri="{35155182-B16C-46BC-9424-99874614C6A1}">
                  <wpsdc:indentchars xmlns:wpsdc="http://www.wps.cn/officeDocument/2017/drawingmlCustomData" val="200" checksum="3837665281"/>
                </a:ext>
              </a:extLst>
            </a:pPr>
            <a:r>
              <a:rPr lang="zh-CN" altLang="en-US" sz="1400" dirty="0">
                <a:latin typeface="微软雅黑" panose="020B0503020204020204" charset="-122"/>
                <a:ea typeface="微软雅黑" panose="020B0503020204020204" charset="-122"/>
                <a:sym typeface="+mn-ea"/>
              </a:rPr>
              <a:t>本节热力图证明最终模型能够实现对违禁品的有效检测。</a:t>
            </a:r>
            <a:endParaRPr lang="zh-CN" altLang="en-US" sz="1400" dirty="0">
              <a:latin typeface="微软雅黑" panose="020B0503020204020204" charset="-122"/>
              <a:ea typeface="微软雅黑" panose="020B0503020204020204" charset="-122"/>
              <a:sym typeface="+mn-ea"/>
            </a:endParaRPr>
          </a:p>
          <a:p>
            <a:pPr marL="0" lvl="1" indent="355600" fontAlgn="auto">
              <a:lnSpc>
                <a:spcPct val="125000"/>
              </a:lnSpc>
              <a:buFont typeface="Wingdings" panose="05000000000000000000" charset="0"/>
              <a:buNone/>
              <a:extLst>
                <a:ext uri="{35155182-B16C-46BC-9424-99874614C6A1}">
                  <wpsdc:indentchars xmlns:wpsdc="http://www.wps.cn/officeDocument/2017/drawingmlCustomData" val="200" checksum="3837665281"/>
                </a:ext>
              </a:extLst>
            </a:pPr>
            <a:endParaRPr lang="zh-CN" altLang="en-US" sz="1400" dirty="0">
              <a:latin typeface="微软雅黑" panose="020B0503020204020204" charset="-122"/>
              <a:ea typeface="微软雅黑" panose="020B0503020204020204" charset="-122"/>
            </a:endParaRPr>
          </a:p>
        </p:txBody>
      </p:sp>
      <p:pic>
        <p:nvPicPr>
          <p:cNvPr id="7" name="图片 7" descr="微信截图_20250328163603"/>
          <p:cNvPicPr>
            <a:picLocks noChangeAspect="1"/>
          </p:cNvPicPr>
          <p:nvPr/>
        </p:nvPicPr>
        <p:blipFill>
          <a:blip r:embed="rId1"/>
          <a:stretch>
            <a:fillRect/>
          </a:stretch>
        </p:blipFill>
        <p:spPr>
          <a:xfrm>
            <a:off x="2689225" y="1539875"/>
            <a:ext cx="6408000" cy="2299920"/>
          </a:xfrm>
          <a:prstGeom prst="rect">
            <a:avLst/>
          </a:prstGeom>
        </p:spPr>
      </p:pic>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任意多边形: 形状 66"/>
          <p:cNvSpPr/>
          <p:nvPr/>
        </p:nvSpPr>
        <p:spPr>
          <a:xfrm>
            <a:off x="0" y="-247650"/>
            <a:ext cx="2819400" cy="5638800"/>
          </a:xfrm>
          <a:custGeom>
            <a:avLst/>
            <a:gdLst>
              <a:gd name="connsiteX0" fmla="*/ 0 w 3992171"/>
              <a:gd name="connsiteY0" fmla="*/ 0 h 7984342"/>
              <a:gd name="connsiteX1" fmla="*/ 3992171 w 3992171"/>
              <a:gd name="connsiteY1" fmla="*/ 3992171 h 7984342"/>
              <a:gd name="connsiteX2" fmla="*/ 0 w 3992171"/>
              <a:gd name="connsiteY2" fmla="*/ 7984342 h 7984342"/>
              <a:gd name="connsiteX3" fmla="*/ 0 w 3992171"/>
              <a:gd name="connsiteY3" fmla="*/ 0 h 7984342"/>
            </a:gdLst>
            <a:ahLst/>
            <a:cxnLst>
              <a:cxn ang="0">
                <a:pos x="connsiteX0" y="connsiteY0"/>
              </a:cxn>
              <a:cxn ang="0">
                <a:pos x="connsiteX1" y="connsiteY1"/>
              </a:cxn>
              <a:cxn ang="0">
                <a:pos x="connsiteX2" y="connsiteY2"/>
              </a:cxn>
              <a:cxn ang="0">
                <a:pos x="connsiteX3" y="connsiteY3"/>
              </a:cxn>
            </a:cxnLst>
            <a:rect l="l" t="t" r="r" b="b"/>
            <a:pathLst>
              <a:path w="3992171" h="7984342">
                <a:moveTo>
                  <a:pt x="0" y="0"/>
                </a:moveTo>
                <a:cubicBezTo>
                  <a:pt x="2204815" y="0"/>
                  <a:pt x="3992171" y="1787356"/>
                  <a:pt x="3992171" y="3992171"/>
                </a:cubicBezTo>
                <a:cubicBezTo>
                  <a:pt x="3992171" y="6196986"/>
                  <a:pt x="2204815" y="7984342"/>
                  <a:pt x="0" y="7984342"/>
                </a:cubicBezTo>
                <a:lnTo>
                  <a:pt x="0" y="0"/>
                </a:lnTo>
                <a:close/>
              </a:path>
            </a:pathLst>
          </a:custGeom>
          <a:solidFill>
            <a:srgbClr val="B5BCB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015">
              <a:latin typeface="方正清刻本悦宋简体" panose="02000000000000000000" charset="-122"/>
              <a:ea typeface="方正清刻本悦宋简体" panose="02000000000000000000" charset="-122"/>
            </a:endParaRPr>
          </a:p>
        </p:txBody>
      </p:sp>
      <p:sp>
        <p:nvSpPr>
          <p:cNvPr id="70" name="任意多边形: 形状 69"/>
          <p:cNvSpPr/>
          <p:nvPr/>
        </p:nvSpPr>
        <p:spPr>
          <a:xfrm>
            <a:off x="0" y="-35079"/>
            <a:ext cx="2606831" cy="5213660"/>
          </a:xfrm>
          <a:custGeom>
            <a:avLst/>
            <a:gdLst>
              <a:gd name="connsiteX0" fmla="*/ 1 w 3475774"/>
              <a:gd name="connsiteY0" fmla="*/ 0 h 6951546"/>
              <a:gd name="connsiteX1" fmla="*/ 3475774 w 3475774"/>
              <a:gd name="connsiteY1" fmla="*/ 3475773 h 6951546"/>
              <a:gd name="connsiteX2" fmla="*/ 1 w 3475774"/>
              <a:gd name="connsiteY2" fmla="*/ 6951546 h 6951546"/>
              <a:gd name="connsiteX3" fmla="*/ 0 w 3475774"/>
              <a:gd name="connsiteY3" fmla="*/ 6951546 h 6951546"/>
              <a:gd name="connsiteX4" fmla="*/ 0 w 3475774"/>
              <a:gd name="connsiteY4" fmla="*/ 0 h 6951546"/>
              <a:gd name="connsiteX5" fmla="*/ 1 w 3475774"/>
              <a:gd name="connsiteY5" fmla="*/ 0 h 6951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75774" h="6951546">
                <a:moveTo>
                  <a:pt x="1" y="0"/>
                </a:moveTo>
                <a:cubicBezTo>
                  <a:pt x="1919617" y="0"/>
                  <a:pt x="3475774" y="1556157"/>
                  <a:pt x="3475774" y="3475773"/>
                </a:cubicBezTo>
                <a:cubicBezTo>
                  <a:pt x="3475774" y="5395389"/>
                  <a:pt x="1919617" y="6951546"/>
                  <a:pt x="1" y="6951546"/>
                </a:cubicBezTo>
                <a:lnTo>
                  <a:pt x="0" y="6951546"/>
                </a:lnTo>
                <a:lnTo>
                  <a:pt x="0" y="0"/>
                </a:lnTo>
                <a:lnTo>
                  <a:pt x="1" y="0"/>
                </a:lnTo>
                <a:close/>
              </a:path>
            </a:pathLst>
          </a:custGeom>
          <a:solidFill>
            <a:srgbClr val="B600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latin typeface="方正清刻本悦宋简体" panose="02000000000000000000" charset="-122"/>
              <a:ea typeface="方正清刻本悦宋简体" panose="02000000000000000000" charset="-122"/>
            </a:endParaRPr>
          </a:p>
        </p:txBody>
      </p:sp>
      <p:grpSp>
        <p:nvGrpSpPr>
          <p:cNvPr id="6" name="组合 5"/>
          <p:cNvGrpSpPr/>
          <p:nvPr>
            <p:custDataLst>
              <p:tags r:id="rId1"/>
            </p:custDataLst>
          </p:nvPr>
        </p:nvGrpSpPr>
        <p:grpSpPr>
          <a:xfrm>
            <a:off x="4143962" y="1090583"/>
            <a:ext cx="2797175" cy="438581"/>
            <a:chOff x="4454724" y="1137120"/>
            <a:chExt cx="2797175" cy="438581"/>
          </a:xfrm>
        </p:grpSpPr>
        <p:sp>
          <p:nvSpPr>
            <p:cNvPr id="45" name="椭圆 44"/>
            <p:cNvSpPr/>
            <p:nvPr>
              <p:custDataLst>
                <p:tags r:id="rId2"/>
              </p:custDataLst>
            </p:nvPr>
          </p:nvSpPr>
          <p:spPr>
            <a:xfrm>
              <a:off x="4506863" y="1137120"/>
              <a:ext cx="441037" cy="438581"/>
            </a:xfrm>
            <a:prstGeom prst="ellipse">
              <a:avLst/>
            </a:prstGeom>
            <a:solidFill>
              <a:srgbClr val="B600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1000">
                <a:latin typeface="方正清刻本悦宋简体" panose="02000000000000000000" charset="-122"/>
                <a:ea typeface="方正清刻本悦宋简体" panose="02000000000000000000" charset="-122"/>
              </a:endParaRPr>
            </a:p>
          </p:txBody>
        </p:sp>
        <p:sp>
          <p:nvSpPr>
            <p:cNvPr id="46" name="文本框 45"/>
            <p:cNvSpPr txBox="1"/>
            <p:nvPr>
              <p:custDataLst>
                <p:tags r:id="rId3"/>
              </p:custDataLst>
            </p:nvPr>
          </p:nvSpPr>
          <p:spPr>
            <a:xfrm>
              <a:off x="4454724" y="1166515"/>
              <a:ext cx="546268" cy="398780"/>
            </a:xfrm>
            <a:prstGeom prst="rect">
              <a:avLst/>
            </a:prstGeom>
            <a:noFill/>
            <a:ln>
              <a:noFill/>
            </a:ln>
          </p:spPr>
          <p:txBody>
            <a:bodyPr wrap="square" rtlCol="0">
              <a:spAutoFit/>
            </a:bodyPr>
            <a:lstStyle/>
            <a:p>
              <a:pPr algn="ctr"/>
              <a:r>
                <a:rPr lang="en-US" altLang="zh-CN" sz="2000" dirty="0">
                  <a:solidFill>
                    <a:schemeClr val="bg1"/>
                  </a:solidFill>
                  <a:latin typeface="方正清刻本悦宋简体" panose="02000000000000000000" charset="-122"/>
                  <a:ea typeface="方正清刻本悦宋简体" panose="02000000000000000000" charset="-122"/>
                </a:rPr>
                <a:t>01</a:t>
              </a:r>
              <a:endParaRPr lang="en-US" altLang="zh-CN" sz="2000" dirty="0">
                <a:solidFill>
                  <a:schemeClr val="bg1"/>
                </a:solidFill>
                <a:latin typeface="方正清刻本悦宋简体" panose="02000000000000000000" charset="-122"/>
                <a:ea typeface="方正清刻本悦宋简体" panose="02000000000000000000" charset="-122"/>
              </a:endParaRPr>
            </a:p>
          </p:txBody>
        </p:sp>
        <p:sp>
          <p:nvSpPr>
            <p:cNvPr id="47" name="矩形 46"/>
            <p:cNvSpPr/>
            <p:nvPr>
              <p:custDataLst>
                <p:tags r:id="rId4"/>
              </p:custDataLst>
            </p:nvPr>
          </p:nvSpPr>
          <p:spPr>
            <a:xfrm>
              <a:off x="5015429" y="1149185"/>
              <a:ext cx="2236470" cy="398780"/>
            </a:xfrm>
            <a:prstGeom prst="rect">
              <a:avLst/>
            </a:prstGeom>
          </p:spPr>
          <p:txBody>
            <a:bodyPr wrap="square">
              <a:spAutoFit/>
            </a:bodyPr>
            <a:lstStyle/>
            <a:p>
              <a:r>
                <a:rPr lang="zh-CN" altLang="en-US" sz="2000" b="1" dirty="0">
                  <a:solidFill>
                    <a:srgbClr val="B60005"/>
                  </a:solidFill>
                  <a:latin typeface="微软雅黑" panose="020B0503020204020204" charset="-122"/>
                  <a:ea typeface="微软雅黑" panose="020B0503020204020204" charset="-122"/>
                </a:rPr>
                <a:t>选题背景与</a:t>
              </a:r>
              <a:r>
                <a:rPr lang="zh-CN" altLang="en-US" sz="2000" b="1" dirty="0">
                  <a:solidFill>
                    <a:srgbClr val="B60005"/>
                  </a:solidFill>
                  <a:latin typeface="微软雅黑" panose="020B0503020204020204" charset="-122"/>
                  <a:ea typeface="微软雅黑" panose="020B0503020204020204" charset="-122"/>
                </a:rPr>
                <a:t>意义</a:t>
              </a:r>
              <a:endParaRPr lang="zh-CN" altLang="en-US" sz="2000" b="1" dirty="0">
                <a:solidFill>
                  <a:srgbClr val="B60005"/>
                </a:solidFill>
                <a:latin typeface="微软雅黑" panose="020B0503020204020204" charset="-122"/>
                <a:ea typeface="微软雅黑" panose="020B0503020204020204" charset="-122"/>
              </a:endParaRPr>
            </a:p>
          </p:txBody>
        </p:sp>
      </p:grpSp>
      <p:sp>
        <p:nvSpPr>
          <p:cNvPr id="60" name="文本框 59"/>
          <p:cNvSpPr txBox="1"/>
          <p:nvPr/>
        </p:nvSpPr>
        <p:spPr>
          <a:xfrm>
            <a:off x="367679" y="2607986"/>
            <a:ext cx="1552926" cy="369332"/>
          </a:xfrm>
          <a:prstGeom prst="rect">
            <a:avLst/>
          </a:prstGeom>
          <a:noFill/>
        </p:spPr>
        <p:txBody>
          <a:bodyPr vert="horz" wrap="square" rtlCol="0">
            <a:spAutoFit/>
          </a:bodyPr>
          <a:lstStyle/>
          <a:p>
            <a:pPr algn="ctr"/>
            <a:r>
              <a:rPr lang="en-US" altLang="zh-CN" sz="1800" dirty="0">
                <a:solidFill>
                  <a:schemeClr val="bg1"/>
                </a:solidFill>
                <a:latin typeface="微软雅黑" panose="020B0503020204020204" charset="-122"/>
                <a:ea typeface="微软雅黑" panose="020B0503020204020204" charset="-122"/>
                <a:cs typeface="Arial" panose="020B0604020202020204" pitchFamily="34" charset="0"/>
              </a:rPr>
              <a:t>CONTENTS</a:t>
            </a:r>
            <a:endParaRPr lang="en-US" altLang="zh-CN" sz="1800" dirty="0">
              <a:solidFill>
                <a:schemeClr val="bg1"/>
              </a:solidFill>
              <a:latin typeface="微软雅黑" panose="020B0503020204020204" charset="-122"/>
              <a:ea typeface="微软雅黑" panose="020B0503020204020204" charset="-122"/>
              <a:cs typeface="Arial" panose="020B0604020202020204" pitchFamily="34" charset="0"/>
            </a:endParaRPr>
          </a:p>
        </p:txBody>
      </p:sp>
      <p:sp>
        <p:nvSpPr>
          <p:cNvPr id="61" name="文本框 60"/>
          <p:cNvSpPr txBox="1"/>
          <p:nvPr/>
        </p:nvSpPr>
        <p:spPr>
          <a:xfrm>
            <a:off x="313251" y="2036284"/>
            <a:ext cx="1552926" cy="646331"/>
          </a:xfrm>
          <a:prstGeom prst="rect">
            <a:avLst/>
          </a:prstGeom>
          <a:noFill/>
        </p:spPr>
        <p:txBody>
          <a:bodyPr vert="horz" wrap="square" rtlCol="0">
            <a:spAutoFit/>
          </a:bodyPr>
          <a:lstStyle/>
          <a:p>
            <a:pPr algn="ctr"/>
            <a:r>
              <a:rPr lang="zh-CN" altLang="en-US" sz="3600" dirty="0">
                <a:solidFill>
                  <a:schemeClr val="bg1"/>
                </a:solidFill>
                <a:latin typeface="微软雅黑" panose="020B0503020204020204" charset="-122"/>
                <a:ea typeface="微软雅黑" panose="020B0503020204020204" charset="-122"/>
                <a:cs typeface="微软雅黑" panose="020B0503020204020204" charset="-122"/>
              </a:rPr>
              <a:t>目  录</a:t>
            </a:r>
            <a:endParaRPr lang="zh-CN" altLang="en-US" sz="3600" dirty="0">
              <a:solidFill>
                <a:schemeClr val="bg1"/>
              </a:solidFill>
              <a:latin typeface="微软雅黑" panose="020B0503020204020204" charset="-122"/>
              <a:ea typeface="微软雅黑" panose="020B0503020204020204" charset="-122"/>
              <a:cs typeface="微软雅黑" panose="020B0503020204020204" charset="-122"/>
            </a:endParaRPr>
          </a:p>
        </p:txBody>
      </p:sp>
      <p:grpSp>
        <p:nvGrpSpPr>
          <p:cNvPr id="7" name="组合 6"/>
          <p:cNvGrpSpPr/>
          <p:nvPr>
            <p:custDataLst>
              <p:tags r:id="rId5"/>
            </p:custDataLst>
          </p:nvPr>
        </p:nvGrpSpPr>
        <p:grpSpPr>
          <a:xfrm>
            <a:off x="4143962" y="1828163"/>
            <a:ext cx="2738755" cy="438581"/>
            <a:chOff x="4454724" y="1137120"/>
            <a:chExt cx="2738755" cy="438581"/>
          </a:xfrm>
        </p:grpSpPr>
        <p:sp>
          <p:nvSpPr>
            <p:cNvPr id="8" name="椭圆 7"/>
            <p:cNvSpPr/>
            <p:nvPr>
              <p:custDataLst>
                <p:tags r:id="rId6"/>
              </p:custDataLst>
            </p:nvPr>
          </p:nvSpPr>
          <p:spPr>
            <a:xfrm>
              <a:off x="4506863" y="1137120"/>
              <a:ext cx="441037" cy="438581"/>
            </a:xfrm>
            <a:prstGeom prst="ellipse">
              <a:avLst/>
            </a:prstGeom>
            <a:solidFill>
              <a:srgbClr val="B600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1000">
                <a:solidFill>
                  <a:srgbClr val="B60005"/>
                </a:solidFill>
                <a:latin typeface="方正清刻本悦宋简体" panose="02000000000000000000" charset="-122"/>
                <a:ea typeface="方正清刻本悦宋简体" panose="02000000000000000000" charset="-122"/>
              </a:endParaRPr>
            </a:p>
          </p:txBody>
        </p:sp>
        <p:sp>
          <p:nvSpPr>
            <p:cNvPr id="9" name="文本框 8"/>
            <p:cNvSpPr txBox="1"/>
            <p:nvPr>
              <p:custDataLst>
                <p:tags r:id="rId7"/>
              </p:custDataLst>
            </p:nvPr>
          </p:nvSpPr>
          <p:spPr>
            <a:xfrm>
              <a:off x="4454724" y="1167150"/>
              <a:ext cx="546268" cy="400110"/>
            </a:xfrm>
            <a:prstGeom prst="rect">
              <a:avLst/>
            </a:prstGeom>
            <a:noFill/>
            <a:ln>
              <a:noFill/>
            </a:ln>
          </p:spPr>
          <p:txBody>
            <a:bodyPr wrap="square" rtlCol="0">
              <a:spAutoFit/>
            </a:bodyPr>
            <a:lstStyle/>
            <a:p>
              <a:pPr algn="ctr"/>
              <a:r>
                <a:rPr lang="en-US" altLang="zh-CN" sz="2000" dirty="0">
                  <a:solidFill>
                    <a:schemeClr val="bg1"/>
                  </a:solidFill>
                  <a:latin typeface="方正清刻本悦宋简体" panose="02000000000000000000" charset="-122"/>
                  <a:ea typeface="方正清刻本悦宋简体" panose="02000000000000000000" charset="-122"/>
                </a:rPr>
                <a:t>02</a:t>
              </a:r>
              <a:endParaRPr lang="en-US" altLang="zh-CN" sz="2000" dirty="0">
                <a:solidFill>
                  <a:schemeClr val="bg1"/>
                </a:solidFill>
                <a:latin typeface="方正清刻本悦宋简体" panose="02000000000000000000" charset="-122"/>
                <a:ea typeface="方正清刻本悦宋简体" panose="02000000000000000000" charset="-122"/>
              </a:endParaRPr>
            </a:p>
          </p:txBody>
        </p:sp>
        <p:sp>
          <p:nvSpPr>
            <p:cNvPr id="10" name="矩形 9"/>
            <p:cNvSpPr/>
            <p:nvPr>
              <p:custDataLst>
                <p:tags r:id="rId8"/>
              </p:custDataLst>
            </p:nvPr>
          </p:nvSpPr>
          <p:spPr>
            <a:xfrm>
              <a:off x="5015429" y="1149185"/>
              <a:ext cx="2178050" cy="398780"/>
            </a:xfrm>
            <a:prstGeom prst="rect">
              <a:avLst/>
            </a:prstGeom>
          </p:spPr>
          <p:txBody>
            <a:bodyPr wrap="square">
              <a:spAutoFit/>
            </a:bodyPr>
            <a:lstStyle/>
            <a:p>
              <a:r>
                <a:rPr lang="zh-CN" altLang="en-US" sz="2000" b="1" dirty="0">
                  <a:solidFill>
                    <a:srgbClr val="B60005"/>
                  </a:solidFill>
                  <a:latin typeface="微软雅黑" panose="020B0503020204020204" charset="-122"/>
                  <a:ea typeface="微软雅黑" panose="020B0503020204020204" charset="-122"/>
                </a:rPr>
                <a:t>开发环境</a:t>
              </a:r>
              <a:r>
                <a:rPr lang="zh-CN" altLang="en-US" sz="2000" b="1" dirty="0">
                  <a:solidFill>
                    <a:srgbClr val="B60005"/>
                  </a:solidFill>
                  <a:latin typeface="微软雅黑" panose="020B0503020204020204" charset="-122"/>
                  <a:ea typeface="微软雅黑" panose="020B0503020204020204" charset="-122"/>
                </a:rPr>
                <a:t>介绍</a:t>
              </a:r>
              <a:endParaRPr lang="zh-CN" altLang="en-US" sz="2000" b="1" dirty="0">
                <a:solidFill>
                  <a:srgbClr val="B60005"/>
                </a:solidFill>
                <a:latin typeface="微软雅黑" panose="020B0503020204020204" charset="-122"/>
                <a:ea typeface="微软雅黑" panose="020B0503020204020204" charset="-122"/>
              </a:endParaRPr>
            </a:p>
          </p:txBody>
        </p:sp>
      </p:grpSp>
      <p:grpSp>
        <p:nvGrpSpPr>
          <p:cNvPr id="11" name="组合 10"/>
          <p:cNvGrpSpPr/>
          <p:nvPr>
            <p:custDataLst>
              <p:tags r:id="rId9"/>
            </p:custDataLst>
          </p:nvPr>
        </p:nvGrpSpPr>
        <p:grpSpPr>
          <a:xfrm>
            <a:off x="4143962" y="2596285"/>
            <a:ext cx="2739390" cy="438581"/>
            <a:chOff x="4454724" y="1137120"/>
            <a:chExt cx="2739390" cy="438581"/>
          </a:xfrm>
        </p:grpSpPr>
        <p:sp>
          <p:nvSpPr>
            <p:cNvPr id="12" name="椭圆 11"/>
            <p:cNvSpPr/>
            <p:nvPr>
              <p:custDataLst>
                <p:tags r:id="rId10"/>
              </p:custDataLst>
            </p:nvPr>
          </p:nvSpPr>
          <p:spPr>
            <a:xfrm>
              <a:off x="4506863" y="1137120"/>
              <a:ext cx="441037" cy="438581"/>
            </a:xfrm>
            <a:prstGeom prst="ellipse">
              <a:avLst/>
            </a:prstGeom>
            <a:solidFill>
              <a:srgbClr val="B600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1000">
                <a:latin typeface="方正清刻本悦宋简体" panose="02000000000000000000" charset="-122"/>
                <a:ea typeface="方正清刻本悦宋简体" panose="02000000000000000000" charset="-122"/>
              </a:endParaRPr>
            </a:p>
          </p:txBody>
        </p:sp>
        <p:sp>
          <p:nvSpPr>
            <p:cNvPr id="13" name="文本框 12"/>
            <p:cNvSpPr txBox="1"/>
            <p:nvPr>
              <p:custDataLst>
                <p:tags r:id="rId11"/>
              </p:custDataLst>
            </p:nvPr>
          </p:nvSpPr>
          <p:spPr>
            <a:xfrm>
              <a:off x="4454724" y="1157625"/>
              <a:ext cx="546268" cy="400110"/>
            </a:xfrm>
            <a:prstGeom prst="rect">
              <a:avLst/>
            </a:prstGeom>
            <a:noFill/>
            <a:ln>
              <a:noFill/>
            </a:ln>
          </p:spPr>
          <p:txBody>
            <a:bodyPr wrap="square" rtlCol="0">
              <a:spAutoFit/>
            </a:bodyPr>
            <a:lstStyle/>
            <a:p>
              <a:pPr algn="ctr"/>
              <a:r>
                <a:rPr lang="en-US" altLang="zh-CN" sz="2000" dirty="0">
                  <a:solidFill>
                    <a:schemeClr val="bg1"/>
                  </a:solidFill>
                  <a:latin typeface="方正清刻本悦宋简体" panose="02000000000000000000" charset="-122"/>
                  <a:ea typeface="方正清刻本悦宋简体" panose="02000000000000000000" charset="-122"/>
                </a:rPr>
                <a:t>03</a:t>
              </a:r>
              <a:endParaRPr lang="en-US" altLang="zh-CN" sz="2000" dirty="0">
                <a:solidFill>
                  <a:schemeClr val="bg1"/>
                </a:solidFill>
                <a:latin typeface="方正清刻本悦宋简体" panose="02000000000000000000" charset="-122"/>
                <a:ea typeface="方正清刻本悦宋简体" panose="02000000000000000000" charset="-122"/>
              </a:endParaRPr>
            </a:p>
          </p:txBody>
        </p:sp>
        <p:sp>
          <p:nvSpPr>
            <p:cNvPr id="14" name="矩形 13"/>
            <p:cNvSpPr/>
            <p:nvPr>
              <p:custDataLst>
                <p:tags r:id="rId12"/>
              </p:custDataLst>
            </p:nvPr>
          </p:nvSpPr>
          <p:spPr>
            <a:xfrm>
              <a:off x="5015429" y="1149185"/>
              <a:ext cx="2178685" cy="398780"/>
            </a:xfrm>
            <a:prstGeom prst="rect">
              <a:avLst/>
            </a:prstGeom>
          </p:spPr>
          <p:txBody>
            <a:bodyPr wrap="square">
              <a:spAutoFit/>
            </a:bodyPr>
            <a:lstStyle/>
            <a:p>
              <a:r>
                <a:rPr lang="zh-CN" altLang="en-US" sz="2000" b="1" dirty="0">
                  <a:solidFill>
                    <a:srgbClr val="B60005"/>
                  </a:solidFill>
                  <a:latin typeface="微软雅黑" panose="020B0503020204020204" charset="-122"/>
                  <a:ea typeface="微软雅黑" panose="020B0503020204020204" charset="-122"/>
                </a:rPr>
                <a:t>算法改进与</a:t>
              </a:r>
              <a:r>
                <a:rPr lang="zh-CN" altLang="en-US" sz="2000" b="1" dirty="0">
                  <a:solidFill>
                    <a:srgbClr val="B60005"/>
                  </a:solidFill>
                  <a:latin typeface="微软雅黑" panose="020B0503020204020204" charset="-122"/>
                  <a:ea typeface="微软雅黑" panose="020B0503020204020204" charset="-122"/>
                </a:rPr>
                <a:t>框架</a:t>
              </a:r>
              <a:endParaRPr lang="zh-CN" altLang="en-US" sz="2000" b="1" dirty="0">
                <a:solidFill>
                  <a:srgbClr val="B60005"/>
                </a:solidFill>
                <a:latin typeface="微软雅黑" panose="020B0503020204020204" charset="-122"/>
                <a:ea typeface="微软雅黑" panose="020B0503020204020204" charset="-122"/>
              </a:endParaRPr>
            </a:p>
          </p:txBody>
        </p:sp>
      </p:grpSp>
      <p:grpSp>
        <p:nvGrpSpPr>
          <p:cNvPr id="15" name="组合 14"/>
          <p:cNvGrpSpPr/>
          <p:nvPr>
            <p:custDataLst>
              <p:tags r:id="rId13"/>
            </p:custDataLst>
          </p:nvPr>
        </p:nvGrpSpPr>
        <p:grpSpPr>
          <a:xfrm>
            <a:off x="4143962" y="3346062"/>
            <a:ext cx="2797175" cy="438581"/>
            <a:chOff x="4454724" y="1137120"/>
            <a:chExt cx="2797175" cy="438581"/>
          </a:xfrm>
        </p:grpSpPr>
        <p:sp>
          <p:nvSpPr>
            <p:cNvPr id="16" name="椭圆 15"/>
            <p:cNvSpPr/>
            <p:nvPr>
              <p:custDataLst>
                <p:tags r:id="rId14"/>
              </p:custDataLst>
            </p:nvPr>
          </p:nvSpPr>
          <p:spPr>
            <a:xfrm>
              <a:off x="4506863" y="1137120"/>
              <a:ext cx="441037" cy="438581"/>
            </a:xfrm>
            <a:prstGeom prst="ellipse">
              <a:avLst/>
            </a:prstGeom>
            <a:solidFill>
              <a:srgbClr val="B600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1000">
                <a:latin typeface="方正清刻本悦宋简体" panose="02000000000000000000" charset="-122"/>
                <a:ea typeface="方正清刻本悦宋简体" panose="02000000000000000000" charset="-122"/>
              </a:endParaRPr>
            </a:p>
          </p:txBody>
        </p:sp>
        <p:sp>
          <p:nvSpPr>
            <p:cNvPr id="17" name="文本框 16"/>
            <p:cNvSpPr txBox="1"/>
            <p:nvPr>
              <p:custDataLst>
                <p:tags r:id="rId15"/>
              </p:custDataLst>
            </p:nvPr>
          </p:nvSpPr>
          <p:spPr>
            <a:xfrm>
              <a:off x="4454724" y="1166515"/>
              <a:ext cx="546268" cy="400110"/>
            </a:xfrm>
            <a:prstGeom prst="rect">
              <a:avLst/>
            </a:prstGeom>
            <a:noFill/>
            <a:ln>
              <a:noFill/>
            </a:ln>
          </p:spPr>
          <p:txBody>
            <a:bodyPr wrap="square" rtlCol="0">
              <a:spAutoFit/>
            </a:bodyPr>
            <a:lstStyle/>
            <a:p>
              <a:pPr algn="ctr"/>
              <a:r>
                <a:rPr lang="en-US" altLang="zh-CN" sz="2000" dirty="0">
                  <a:solidFill>
                    <a:schemeClr val="bg1"/>
                  </a:solidFill>
                  <a:latin typeface="方正清刻本悦宋简体" panose="02000000000000000000" charset="-122"/>
                  <a:ea typeface="方正清刻本悦宋简体" panose="02000000000000000000" charset="-122"/>
                </a:rPr>
                <a:t>04</a:t>
              </a:r>
              <a:endParaRPr lang="en-US" altLang="zh-CN" sz="2000" dirty="0">
                <a:solidFill>
                  <a:schemeClr val="bg1"/>
                </a:solidFill>
                <a:latin typeface="方正清刻本悦宋简体" panose="02000000000000000000" charset="-122"/>
                <a:ea typeface="方正清刻本悦宋简体" panose="02000000000000000000" charset="-122"/>
              </a:endParaRPr>
            </a:p>
          </p:txBody>
        </p:sp>
        <p:sp>
          <p:nvSpPr>
            <p:cNvPr id="18" name="矩形 17"/>
            <p:cNvSpPr/>
            <p:nvPr>
              <p:custDataLst>
                <p:tags r:id="rId16"/>
              </p:custDataLst>
            </p:nvPr>
          </p:nvSpPr>
          <p:spPr>
            <a:xfrm>
              <a:off x="5015429" y="1149185"/>
              <a:ext cx="2236470" cy="398780"/>
            </a:xfrm>
            <a:prstGeom prst="rect">
              <a:avLst/>
            </a:prstGeom>
          </p:spPr>
          <p:txBody>
            <a:bodyPr wrap="square">
              <a:spAutoFit/>
            </a:bodyPr>
            <a:lstStyle/>
            <a:p>
              <a:r>
                <a:rPr lang="zh-CN" altLang="en-US" sz="2000" b="1" dirty="0">
                  <a:solidFill>
                    <a:srgbClr val="B60005"/>
                  </a:solidFill>
                  <a:latin typeface="微软雅黑" panose="020B0503020204020204" charset="-122"/>
                  <a:ea typeface="微软雅黑" panose="020B0503020204020204" charset="-122"/>
                </a:rPr>
                <a:t>系统功能</a:t>
              </a:r>
              <a:r>
                <a:rPr lang="zh-CN" altLang="en-US" sz="2000" b="1" dirty="0">
                  <a:solidFill>
                    <a:srgbClr val="B60005"/>
                  </a:solidFill>
                  <a:latin typeface="微软雅黑" panose="020B0503020204020204" charset="-122"/>
                  <a:ea typeface="微软雅黑" panose="020B0503020204020204" charset="-122"/>
                </a:rPr>
                <a:t>演示</a:t>
              </a:r>
              <a:endParaRPr lang="zh-CN" altLang="en-US" sz="2000" b="1" dirty="0">
                <a:solidFill>
                  <a:srgbClr val="B60005"/>
                </a:solidFill>
                <a:latin typeface="微软雅黑" panose="020B0503020204020204" charset="-122"/>
                <a:ea typeface="微软雅黑" panose="020B0503020204020204" charset="-122"/>
              </a:endParaRPr>
            </a:p>
          </p:txBody>
        </p:sp>
      </p:grpSp>
    </p:spTree>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 name="组合 40"/>
          <p:cNvGrpSpPr/>
          <p:nvPr/>
        </p:nvGrpSpPr>
        <p:grpSpPr>
          <a:xfrm>
            <a:off x="-21180" y="1"/>
            <a:ext cx="1512524" cy="1488557"/>
            <a:chOff x="-28241" y="0"/>
            <a:chExt cx="1782305" cy="1754064"/>
          </a:xfrm>
        </p:grpSpPr>
        <p:sp>
          <p:nvSpPr>
            <p:cNvPr id="24" name="任意多边形: 形状 23"/>
            <p:cNvSpPr/>
            <p:nvPr/>
          </p:nvSpPr>
          <p:spPr>
            <a:xfrm>
              <a:off x="0" y="0"/>
              <a:ext cx="1754064" cy="1754064"/>
            </a:xfrm>
            <a:custGeom>
              <a:avLst/>
              <a:gdLst>
                <a:gd name="connsiteX0" fmla="*/ 0 w 1754064"/>
                <a:gd name="connsiteY0" fmla="*/ 0 h 1754064"/>
                <a:gd name="connsiteX1" fmla="*/ 1754064 w 1754064"/>
                <a:gd name="connsiteY1" fmla="*/ 0 h 1754064"/>
                <a:gd name="connsiteX2" fmla="*/ 0 w 1754064"/>
                <a:gd name="connsiteY2" fmla="*/ 1754064 h 1754064"/>
                <a:gd name="connsiteX3" fmla="*/ 0 w 1754064"/>
                <a:gd name="connsiteY3" fmla="*/ 0 h 1754064"/>
              </a:gdLst>
              <a:ahLst/>
              <a:cxnLst>
                <a:cxn ang="0">
                  <a:pos x="connsiteX0" y="connsiteY0"/>
                </a:cxn>
                <a:cxn ang="0">
                  <a:pos x="connsiteX1" y="connsiteY1"/>
                </a:cxn>
                <a:cxn ang="0">
                  <a:pos x="connsiteX2" y="connsiteY2"/>
                </a:cxn>
                <a:cxn ang="0">
                  <a:pos x="connsiteX3" y="connsiteY3"/>
                </a:cxn>
              </a:cxnLst>
              <a:rect l="l" t="t" r="r" b="b"/>
              <a:pathLst>
                <a:path w="1754064" h="1754064">
                  <a:moveTo>
                    <a:pt x="0" y="0"/>
                  </a:moveTo>
                  <a:lnTo>
                    <a:pt x="1754064" y="0"/>
                  </a:lnTo>
                  <a:cubicBezTo>
                    <a:pt x="1754064" y="968743"/>
                    <a:pt x="968743" y="1754064"/>
                    <a:pt x="0" y="1754064"/>
                  </a:cubicBezTo>
                  <a:lnTo>
                    <a:pt x="0" y="0"/>
                  </a:lnTo>
                  <a:close/>
                </a:path>
              </a:pathLst>
            </a:custGeom>
            <a:solidFill>
              <a:srgbClr val="B5BC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dirty="0">
                <a:solidFill>
                  <a:srgbClr val="7030A0"/>
                </a:solidFill>
                <a:latin typeface="方正清刻本悦宋简体" panose="02000000000000000000" charset="-122"/>
                <a:ea typeface="方正清刻本悦宋简体" panose="02000000000000000000" charset="-122"/>
              </a:endParaRPr>
            </a:p>
          </p:txBody>
        </p:sp>
        <p:sp>
          <p:nvSpPr>
            <p:cNvPr id="32" name="任意多边形: 形状 31"/>
            <p:cNvSpPr/>
            <p:nvPr/>
          </p:nvSpPr>
          <p:spPr>
            <a:xfrm>
              <a:off x="-28241" y="0"/>
              <a:ext cx="1555412" cy="1527171"/>
            </a:xfrm>
            <a:custGeom>
              <a:avLst/>
              <a:gdLst>
                <a:gd name="connsiteX0" fmla="*/ 0 w 1555412"/>
                <a:gd name="connsiteY0" fmla="*/ 0 h 1527171"/>
                <a:gd name="connsiteX1" fmla="*/ 1555412 w 1555412"/>
                <a:gd name="connsiteY1" fmla="*/ 0 h 1527171"/>
                <a:gd name="connsiteX2" fmla="*/ 28241 w 1555412"/>
                <a:gd name="connsiteY2" fmla="*/ 1527171 h 1527171"/>
                <a:gd name="connsiteX3" fmla="*/ 0 w 1555412"/>
                <a:gd name="connsiteY3" fmla="*/ 1525745 h 1527171"/>
                <a:gd name="connsiteX4" fmla="*/ 0 w 1555412"/>
                <a:gd name="connsiteY4" fmla="*/ 0 h 1527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5412" h="1527171">
                  <a:moveTo>
                    <a:pt x="0" y="0"/>
                  </a:moveTo>
                  <a:lnTo>
                    <a:pt x="1555412" y="0"/>
                  </a:lnTo>
                  <a:cubicBezTo>
                    <a:pt x="1555412" y="843433"/>
                    <a:pt x="871674" y="1527171"/>
                    <a:pt x="28241" y="1527171"/>
                  </a:cubicBezTo>
                  <a:lnTo>
                    <a:pt x="0" y="1525745"/>
                  </a:lnTo>
                  <a:lnTo>
                    <a:pt x="0" y="0"/>
                  </a:lnTo>
                  <a:close/>
                </a:path>
              </a:pathLst>
            </a:custGeom>
            <a:solidFill>
              <a:srgbClr val="B600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dirty="0">
                <a:solidFill>
                  <a:srgbClr val="7030A0"/>
                </a:solidFill>
                <a:latin typeface="方正清刻本悦宋简体" panose="02000000000000000000" charset="-122"/>
                <a:ea typeface="方正清刻本悦宋简体" panose="02000000000000000000" charset="-122"/>
              </a:endParaRPr>
            </a:p>
          </p:txBody>
        </p:sp>
      </p:grpSp>
      <p:grpSp>
        <p:nvGrpSpPr>
          <p:cNvPr id="42" name="组合 41"/>
          <p:cNvGrpSpPr/>
          <p:nvPr/>
        </p:nvGrpSpPr>
        <p:grpSpPr>
          <a:xfrm flipH="1" flipV="1">
            <a:off x="7653184" y="3690257"/>
            <a:ext cx="1523471" cy="1453241"/>
            <a:chOff x="-28241" y="0"/>
            <a:chExt cx="1782305" cy="1754064"/>
          </a:xfrm>
        </p:grpSpPr>
        <p:sp>
          <p:nvSpPr>
            <p:cNvPr id="43" name="任意多边形: 形状 42"/>
            <p:cNvSpPr/>
            <p:nvPr/>
          </p:nvSpPr>
          <p:spPr>
            <a:xfrm>
              <a:off x="0" y="0"/>
              <a:ext cx="1754064" cy="1754064"/>
            </a:xfrm>
            <a:custGeom>
              <a:avLst/>
              <a:gdLst>
                <a:gd name="connsiteX0" fmla="*/ 0 w 1754064"/>
                <a:gd name="connsiteY0" fmla="*/ 0 h 1754064"/>
                <a:gd name="connsiteX1" fmla="*/ 1754064 w 1754064"/>
                <a:gd name="connsiteY1" fmla="*/ 0 h 1754064"/>
                <a:gd name="connsiteX2" fmla="*/ 0 w 1754064"/>
                <a:gd name="connsiteY2" fmla="*/ 1754064 h 1754064"/>
                <a:gd name="connsiteX3" fmla="*/ 0 w 1754064"/>
                <a:gd name="connsiteY3" fmla="*/ 0 h 1754064"/>
              </a:gdLst>
              <a:ahLst/>
              <a:cxnLst>
                <a:cxn ang="0">
                  <a:pos x="connsiteX0" y="connsiteY0"/>
                </a:cxn>
                <a:cxn ang="0">
                  <a:pos x="connsiteX1" y="connsiteY1"/>
                </a:cxn>
                <a:cxn ang="0">
                  <a:pos x="connsiteX2" y="connsiteY2"/>
                </a:cxn>
                <a:cxn ang="0">
                  <a:pos x="connsiteX3" y="connsiteY3"/>
                </a:cxn>
              </a:cxnLst>
              <a:rect l="l" t="t" r="r" b="b"/>
              <a:pathLst>
                <a:path w="1754064" h="1754064">
                  <a:moveTo>
                    <a:pt x="0" y="0"/>
                  </a:moveTo>
                  <a:lnTo>
                    <a:pt x="1754064" y="0"/>
                  </a:lnTo>
                  <a:cubicBezTo>
                    <a:pt x="1754064" y="968743"/>
                    <a:pt x="968743" y="1754064"/>
                    <a:pt x="0" y="1754064"/>
                  </a:cubicBezTo>
                  <a:lnTo>
                    <a:pt x="0" y="0"/>
                  </a:lnTo>
                  <a:close/>
                </a:path>
              </a:pathLst>
            </a:custGeom>
            <a:solidFill>
              <a:srgbClr val="B5BC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7030A0"/>
                </a:solidFill>
                <a:latin typeface="方正清刻本悦宋简体" panose="02000000000000000000" charset="-122"/>
                <a:ea typeface="方正清刻本悦宋简体" panose="02000000000000000000" charset="-122"/>
              </a:endParaRPr>
            </a:p>
          </p:txBody>
        </p:sp>
        <p:sp>
          <p:nvSpPr>
            <p:cNvPr id="44" name="任意多边形: 形状 43"/>
            <p:cNvSpPr/>
            <p:nvPr/>
          </p:nvSpPr>
          <p:spPr>
            <a:xfrm>
              <a:off x="-28241" y="0"/>
              <a:ext cx="1555412" cy="1527171"/>
            </a:xfrm>
            <a:custGeom>
              <a:avLst/>
              <a:gdLst>
                <a:gd name="connsiteX0" fmla="*/ 0 w 1555412"/>
                <a:gd name="connsiteY0" fmla="*/ 0 h 1527171"/>
                <a:gd name="connsiteX1" fmla="*/ 1555412 w 1555412"/>
                <a:gd name="connsiteY1" fmla="*/ 0 h 1527171"/>
                <a:gd name="connsiteX2" fmla="*/ 28241 w 1555412"/>
                <a:gd name="connsiteY2" fmla="*/ 1527171 h 1527171"/>
                <a:gd name="connsiteX3" fmla="*/ 0 w 1555412"/>
                <a:gd name="connsiteY3" fmla="*/ 1525745 h 1527171"/>
                <a:gd name="connsiteX4" fmla="*/ 0 w 1555412"/>
                <a:gd name="connsiteY4" fmla="*/ 0 h 1527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5412" h="1527171">
                  <a:moveTo>
                    <a:pt x="0" y="0"/>
                  </a:moveTo>
                  <a:lnTo>
                    <a:pt x="1555412" y="0"/>
                  </a:lnTo>
                  <a:cubicBezTo>
                    <a:pt x="1555412" y="843433"/>
                    <a:pt x="871674" y="1527171"/>
                    <a:pt x="28241" y="1527171"/>
                  </a:cubicBezTo>
                  <a:lnTo>
                    <a:pt x="0" y="1525745"/>
                  </a:lnTo>
                  <a:lnTo>
                    <a:pt x="0" y="0"/>
                  </a:lnTo>
                  <a:close/>
                </a:path>
              </a:pathLst>
            </a:custGeom>
            <a:solidFill>
              <a:srgbClr val="B600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7030A0"/>
                </a:solidFill>
                <a:latin typeface="方正清刻本悦宋简体" panose="02000000000000000000" charset="-122"/>
                <a:ea typeface="方正清刻本悦宋简体" panose="02000000000000000000" charset="-122"/>
              </a:endParaRPr>
            </a:p>
          </p:txBody>
        </p:sp>
      </p:grpSp>
      <p:grpSp>
        <p:nvGrpSpPr>
          <p:cNvPr id="2" name="组合 1"/>
          <p:cNvGrpSpPr/>
          <p:nvPr/>
        </p:nvGrpSpPr>
        <p:grpSpPr>
          <a:xfrm>
            <a:off x="3743428" y="1127648"/>
            <a:ext cx="1590843" cy="1567165"/>
            <a:chOff x="3743428" y="709539"/>
            <a:chExt cx="1590843" cy="1567165"/>
          </a:xfrm>
        </p:grpSpPr>
        <p:grpSp>
          <p:nvGrpSpPr>
            <p:cNvPr id="3" name="组合 2"/>
            <p:cNvGrpSpPr/>
            <p:nvPr/>
          </p:nvGrpSpPr>
          <p:grpSpPr>
            <a:xfrm>
              <a:off x="3743428" y="709539"/>
              <a:ext cx="1590843" cy="1567165"/>
              <a:chOff x="3776578" y="1205950"/>
              <a:chExt cx="1590843" cy="1567165"/>
            </a:xfrm>
          </p:grpSpPr>
          <p:sp>
            <p:nvSpPr>
              <p:cNvPr id="19" name="椭圆 18"/>
              <p:cNvSpPr/>
              <p:nvPr/>
            </p:nvSpPr>
            <p:spPr>
              <a:xfrm>
                <a:off x="3776578" y="1205950"/>
                <a:ext cx="1590843" cy="1567165"/>
              </a:xfrm>
              <a:prstGeom prst="ellipse">
                <a:avLst/>
              </a:prstGeom>
              <a:noFill/>
              <a:ln w="28575">
                <a:solidFill>
                  <a:srgbClr val="B6000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dirty="0">
                  <a:solidFill>
                    <a:srgbClr val="B60005"/>
                  </a:solidFill>
                  <a:latin typeface="方正清刻本悦宋简体" panose="02000000000000000000" charset="-122"/>
                  <a:ea typeface="方正清刻本悦宋简体" panose="02000000000000000000" charset="-122"/>
                </a:endParaRPr>
              </a:p>
            </p:txBody>
          </p:sp>
          <p:sp>
            <p:nvSpPr>
              <p:cNvPr id="20" name="椭圆 19"/>
              <p:cNvSpPr/>
              <p:nvPr/>
            </p:nvSpPr>
            <p:spPr>
              <a:xfrm>
                <a:off x="3916903" y="1342322"/>
                <a:ext cx="1310191" cy="1294442"/>
              </a:xfrm>
              <a:prstGeom prst="ellipse">
                <a:avLst/>
              </a:prstGeom>
              <a:solidFill>
                <a:srgbClr val="B60005"/>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7030A0"/>
                  </a:solidFill>
                  <a:latin typeface="方正清刻本悦宋简体" panose="02000000000000000000" charset="-122"/>
                  <a:ea typeface="方正清刻本悦宋简体" panose="02000000000000000000" charset="-122"/>
                </a:endParaRPr>
              </a:p>
            </p:txBody>
          </p:sp>
        </p:grpSp>
        <p:sp>
          <p:nvSpPr>
            <p:cNvPr id="21" name="文本框 20"/>
            <p:cNvSpPr txBox="1"/>
            <p:nvPr/>
          </p:nvSpPr>
          <p:spPr>
            <a:xfrm>
              <a:off x="3957972" y="986337"/>
              <a:ext cx="1161752" cy="1014730"/>
            </a:xfrm>
            <a:prstGeom prst="rect">
              <a:avLst/>
            </a:prstGeom>
            <a:noFill/>
            <a:ln>
              <a:noFill/>
            </a:ln>
          </p:spPr>
          <p:txBody>
            <a:bodyPr wrap="square" rtlCol="0">
              <a:spAutoFit/>
            </a:bodyPr>
            <a:lstStyle>
              <a:defPPr>
                <a:defRPr lang="zh-CN"/>
              </a:defPPr>
              <a:lvl1pPr algn="ctr">
                <a:defRPr sz="6000" b="1">
                  <a:blipFill dpi="0" rotWithShape="1">
                    <a:blip r:embed="rId1"/>
                    <a:srcRect/>
                    <a:stretch>
                      <a:fillRect/>
                    </a:stretch>
                  </a:blipFill>
                </a:defRPr>
              </a:lvl1pPr>
            </a:lstStyle>
            <a:p>
              <a:r>
                <a:rPr lang="en-US" altLang="zh-CN" b="0" dirty="0">
                  <a:solidFill>
                    <a:schemeClr val="bg1"/>
                  </a:solidFill>
                  <a:latin typeface="方正清刻本悦宋简体" panose="02000000000000000000" charset="-122"/>
                  <a:ea typeface="方正清刻本悦宋简体" panose="02000000000000000000" charset="-122"/>
                  <a:cs typeface="Arial" panose="020B0604020202020204" pitchFamily="34" charset="0"/>
                </a:rPr>
                <a:t>04</a:t>
              </a:r>
              <a:endParaRPr lang="en-US" altLang="zh-CN" b="0" dirty="0">
                <a:solidFill>
                  <a:schemeClr val="bg1"/>
                </a:solidFill>
                <a:latin typeface="方正清刻本悦宋简体" panose="02000000000000000000" charset="-122"/>
                <a:ea typeface="方正清刻本悦宋简体" panose="02000000000000000000" charset="-122"/>
                <a:cs typeface="Arial" panose="020B0604020202020204" pitchFamily="34" charset="0"/>
              </a:endParaRPr>
            </a:p>
          </p:txBody>
        </p:sp>
      </p:grpSp>
      <p:sp>
        <p:nvSpPr>
          <p:cNvPr id="22" name="矩形 21"/>
          <p:cNvSpPr/>
          <p:nvPr/>
        </p:nvSpPr>
        <p:spPr>
          <a:xfrm>
            <a:off x="1424511" y="2829524"/>
            <a:ext cx="6228673" cy="922020"/>
          </a:xfrm>
          <a:prstGeom prst="rect">
            <a:avLst/>
          </a:prstGeom>
        </p:spPr>
        <p:txBody>
          <a:bodyPr wrap="square">
            <a:spAutoFit/>
          </a:bodyPr>
          <a:lstStyle/>
          <a:p>
            <a:pPr algn="ctr">
              <a:lnSpc>
                <a:spcPct val="150000"/>
              </a:lnSpc>
            </a:pPr>
            <a:r>
              <a:rPr lang="zh-CN" altLang="en-US" sz="3600" b="1" dirty="0">
                <a:solidFill>
                  <a:srgbClr val="B60005"/>
                </a:solidFill>
                <a:latin typeface="微软雅黑" panose="020B0503020204020204" charset="-122"/>
                <a:ea typeface="微软雅黑" panose="020B0503020204020204" charset="-122"/>
                <a:sym typeface="+mn-ea"/>
              </a:rPr>
              <a:t>系统功能演示</a:t>
            </a:r>
            <a:endParaRPr lang="zh-CN" altLang="en-US" sz="3600" b="1" dirty="0">
              <a:solidFill>
                <a:srgbClr val="B60005"/>
              </a:solidFill>
              <a:latin typeface="微软雅黑" panose="020B0503020204020204" charset="-122"/>
              <a:ea typeface="微软雅黑" panose="020B0503020204020204" charset="-122"/>
            </a:endParaRPr>
          </a:p>
        </p:txBody>
      </p:sp>
    </p:spTree>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圆角 24"/>
          <p:cNvSpPr/>
          <p:nvPr/>
        </p:nvSpPr>
        <p:spPr>
          <a:xfrm>
            <a:off x="447040" y="991235"/>
            <a:ext cx="1153795" cy="300355"/>
          </a:xfrm>
          <a:prstGeom prst="roundRect">
            <a:avLst/>
          </a:prstGeom>
          <a:solidFill>
            <a:srgbClr val="B600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800" b="1" dirty="0">
                <a:solidFill>
                  <a:schemeClr val="bg1"/>
                </a:solidFill>
                <a:latin typeface="微软雅黑" panose="020B0503020204020204" charset="-122"/>
                <a:ea typeface="微软雅黑" panose="020B0503020204020204" charset="-122"/>
                <a:cs typeface="+mn-ea"/>
                <a:sym typeface="+mn-lt"/>
              </a:rPr>
              <a:t>视频</a:t>
            </a:r>
            <a:r>
              <a:rPr lang="zh-CN" altLang="en-US" sz="1800" b="1" dirty="0">
                <a:solidFill>
                  <a:schemeClr val="bg1"/>
                </a:solidFill>
                <a:latin typeface="微软雅黑" panose="020B0503020204020204" charset="-122"/>
                <a:ea typeface="微软雅黑" panose="020B0503020204020204" charset="-122"/>
                <a:cs typeface="+mn-ea"/>
                <a:sym typeface="+mn-lt"/>
              </a:rPr>
              <a:t>演示</a:t>
            </a:r>
            <a:endParaRPr lang="zh-CN" altLang="en-US" sz="1800" b="1" dirty="0">
              <a:solidFill>
                <a:schemeClr val="bg1"/>
              </a:solidFill>
              <a:latin typeface="微软雅黑" panose="020B0503020204020204" charset="-122"/>
              <a:ea typeface="微软雅黑" panose="020B0503020204020204" charset="-122"/>
              <a:cs typeface="+mn-ea"/>
              <a:sym typeface="+mn-lt"/>
            </a:endParaRPr>
          </a:p>
        </p:txBody>
      </p:sp>
      <p:sp>
        <p:nvSpPr>
          <p:cNvPr id="3" name="矩形 2"/>
          <p:cNvSpPr/>
          <p:nvPr/>
        </p:nvSpPr>
        <p:spPr>
          <a:xfrm>
            <a:off x="350597" y="221066"/>
            <a:ext cx="2966720" cy="521970"/>
          </a:xfrm>
          <a:prstGeom prst="rect">
            <a:avLst/>
          </a:prstGeom>
        </p:spPr>
        <p:txBody>
          <a:bodyPr wrap="none">
            <a:spAutoFit/>
          </a:bodyPr>
          <a:p>
            <a:pPr algn="l"/>
            <a:r>
              <a:rPr lang="en-US" altLang="zh-CN" sz="2800" b="1" dirty="0">
                <a:solidFill>
                  <a:srgbClr val="B60005"/>
                </a:solidFill>
                <a:latin typeface="微软雅黑" panose="020B0503020204020204" charset="-122"/>
                <a:ea typeface="微软雅黑" panose="020B0503020204020204" charset="-122"/>
              </a:rPr>
              <a:t>04  </a:t>
            </a:r>
            <a:r>
              <a:rPr lang="zh-CN" altLang="en-US" sz="2800" b="1" dirty="0">
                <a:solidFill>
                  <a:srgbClr val="B60005"/>
                </a:solidFill>
                <a:latin typeface="微软雅黑" panose="020B0503020204020204" charset="-122"/>
                <a:ea typeface="微软雅黑" panose="020B0503020204020204" charset="-122"/>
                <a:sym typeface="+mn-ea"/>
              </a:rPr>
              <a:t>系统功能演示</a:t>
            </a:r>
            <a:endParaRPr lang="zh-CN" altLang="en-US" sz="2800" b="1" dirty="0">
              <a:solidFill>
                <a:srgbClr val="B60005"/>
              </a:solidFill>
              <a:latin typeface="微软雅黑" panose="020B0503020204020204" charset="-122"/>
              <a:ea typeface="微软雅黑" panose="020B0503020204020204" charset="-122"/>
            </a:endParaRPr>
          </a:p>
        </p:txBody>
      </p:sp>
    </p:spTree>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任意多边形: 形状 16"/>
          <p:cNvSpPr/>
          <p:nvPr/>
        </p:nvSpPr>
        <p:spPr bwMode="auto">
          <a:xfrm>
            <a:off x="5357580" y="0"/>
            <a:ext cx="3786421" cy="3260848"/>
          </a:xfrm>
          <a:custGeom>
            <a:avLst/>
            <a:gdLst>
              <a:gd name="connsiteX0" fmla="*/ 2084218 w 5048561"/>
              <a:gd name="connsiteY0" fmla="*/ 2246755 h 4347797"/>
              <a:gd name="connsiteX1" fmla="*/ 3330556 w 5048561"/>
              <a:gd name="connsiteY1" fmla="*/ 2847132 h 4347797"/>
              <a:gd name="connsiteX2" fmla="*/ 3820688 w 5048561"/>
              <a:gd name="connsiteY2" fmla="*/ 2854113 h 4347797"/>
              <a:gd name="connsiteX3" fmla="*/ 5048561 w 5048561"/>
              <a:gd name="connsiteY3" fmla="*/ 2264510 h 4347797"/>
              <a:gd name="connsiteX4" fmla="*/ 5048561 w 5048561"/>
              <a:gd name="connsiteY4" fmla="*/ 3611872 h 4347797"/>
              <a:gd name="connsiteX5" fmla="*/ 4899357 w 5048561"/>
              <a:gd name="connsiteY5" fmla="*/ 3692080 h 4347797"/>
              <a:gd name="connsiteX6" fmla="*/ 3081988 w 5048561"/>
              <a:gd name="connsiteY6" fmla="*/ 3957131 h 4347797"/>
              <a:gd name="connsiteX7" fmla="*/ 2266267 w 5048561"/>
              <a:gd name="connsiteY7" fmla="*/ 3702320 h 4347797"/>
              <a:gd name="connsiteX8" fmla="*/ 2084218 w 5048561"/>
              <a:gd name="connsiteY8" fmla="*/ 2246755 h 4347797"/>
              <a:gd name="connsiteX9" fmla="*/ 1842225 w 5048561"/>
              <a:gd name="connsiteY9" fmla="*/ 2135472 h 4347797"/>
              <a:gd name="connsiteX10" fmla="*/ 2090666 w 5048561"/>
              <a:gd name="connsiteY10" fmla="*/ 4013062 h 4347797"/>
              <a:gd name="connsiteX11" fmla="*/ 2104663 w 5048561"/>
              <a:gd name="connsiteY11" fmla="*/ 4131720 h 4347797"/>
              <a:gd name="connsiteX12" fmla="*/ 1936703 w 5048561"/>
              <a:gd name="connsiteY12" fmla="*/ 4330647 h 4347797"/>
              <a:gd name="connsiteX13" fmla="*/ 1677764 w 5048561"/>
              <a:gd name="connsiteY13" fmla="*/ 4288767 h 4347797"/>
              <a:gd name="connsiteX14" fmla="*/ 1583286 w 5048561"/>
              <a:gd name="connsiteY14" fmla="*/ 4117760 h 4347797"/>
              <a:gd name="connsiteX15" fmla="*/ 1842225 w 5048561"/>
              <a:gd name="connsiteY15" fmla="*/ 2135472 h 4347797"/>
              <a:gd name="connsiteX16" fmla="*/ 1323620 w 5048561"/>
              <a:gd name="connsiteY16" fmla="*/ 1883986 h 4347797"/>
              <a:gd name="connsiteX17" fmla="*/ 1628268 w 5048561"/>
              <a:gd name="connsiteY17" fmla="*/ 2030378 h 4347797"/>
              <a:gd name="connsiteX18" fmla="*/ 1491702 w 5048561"/>
              <a:gd name="connsiteY18" fmla="*/ 3135289 h 4347797"/>
              <a:gd name="connsiteX19" fmla="*/ 1323620 w 5048561"/>
              <a:gd name="connsiteY19" fmla="*/ 2762338 h 4347797"/>
              <a:gd name="connsiteX20" fmla="*/ 1323620 w 5048561"/>
              <a:gd name="connsiteY20" fmla="*/ 1883986 h 4347797"/>
              <a:gd name="connsiteX21" fmla="*/ 1942294 w 5048561"/>
              <a:gd name="connsiteY21" fmla="*/ 0 h 4347797"/>
              <a:gd name="connsiteX22" fmla="*/ 5048560 w 5048561"/>
              <a:gd name="connsiteY22" fmla="*/ 0 h 4347797"/>
              <a:gd name="connsiteX23" fmla="*/ 5048560 w 5048561"/>
              <a:gd name="connsiteY23" fmla="*/ 2054876 h 4347797"/>
              <a:gd name="connsiteX24" fmla="*/ 3813602 w 5048561"/>
              <a:gd name="connsiteY24" fmla="*/ 2641071 h 4347797"/>
              <a:gd name="connsiteX25" fmla="*/ 3379381 w 5048561"/>
              <a:gd name="connsiteY25" fmla="*/ 2651538 h 4347797"/>
              <a:gd name="connsiteX26" fmla="*/ 2227296 w 5048561"/>
              <a:gd name="connsiteY26" fmla="*/ 2107240 h 4347797"/>
              <a:gd name="connsiteX27" fmla="*/ 2003182 w 5048561"/>
              <a:gd name="connsiteY27" fmla="*/ 1992101 h 4347797"/>
              <a:gd name="connsiteX28" fmla="*/ 2024193 w 5048561"/>
              <a:gd name="connsiteY28" fmla="*/ 1918830 h 4347797"/>
              <a:gd name="connsiteX29" fmla="*/ 3400392 w 5048561"/>
              <a:gd name="connsiteY29" fmla="*/ 1207056 h 4347797"/>
              <a:gd name="connsiteX30" fmla="*/ 3845118 w 5048561"/>
              <a:gd name="connsiteY30" fmla="*/ 1175655 h 4347797"/>
              <a:gd name="connsiteX31" fmla="*/ 3981687 w 5048561"/>
              <a:gd name="connsiteY31" fmla="*/ 1001200 h 4347797"/>
              <a:gd name="connsiteX32" fmla="*/ 3883637 w 5048561"/>
              <a:gd name="connsiteY32" fmla="*/ 819768 h 4347797"/>
              <a:gd name="connsiteX33" fmla="*/ 3484434 w 5048561"/>
              <a:gd name="connsiteY33" fmla="*/ 746497 h 4347797"/>
              <a:gd name="connsiteX34" fmla="*/ 3225303 w 5048561"/>
              <a:gd name="connsiteY34" fmla="*/ 882571 h 4347797"/>
              <a:gd name="connsiteX35" fmla="*/ 3204292 w 5048561"/>
              <a:gd name="connsiteY35" fmla="*/ 1057026 h 4347797"/>
              <a:gd name="connsiteX36" fmla="*/ 1821090 w 5048561"/>
              <a:gd name="connsiteY36" fmla="*/ 1772288 h 4347797"/>
              <a:gd name="connsiteX37" fmla="*/ 1747553 w 5048561"/>
              <a:gd name="connsiteY37" fmla="*/ 1869983 h 4347797"/>
              <a:gd name="connsiteX38" fmla="*/ 938642 w 5048561"/>
              <a:gd name="connsiteY38" fmla="*/ 1493162 h 4347797"/>
              <a:gd name="connsiteX39" fmla="*/ 94714 w 5048561"/>
              <a:gd name="connsiteY39" fmla="*/ 1091917 h 4347797"/>
              <a:gd name="connsiteX40" fmla="*/ 166 w 5048561"/>
              <a:gd name="connsiteY40" fmla="*/ 976777 h 4347797"/>
              <a:gd name="connsiteX41" fmla="*/ 105219 w 5048561"/>
              <a:gd name="connsiteY41" fmla="*/ 872104 h 43477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5048561" h="4347797">
                <a:moveTo>
                  <a:pt x="2084218" y="2246755"/>
                </a:moveTo>
                <a:cubicBezTo>
                  <a:pt x="2497330" y="2449208"/>
                  <a:pt x="2917444" y="2648170"/>
                  <a:pt x="3330556" y="2847132"/>
                </a:cubicBezTo>
                <a:cubicBezTo>
                  <a:pt x="3484597" y="2923924"/>
                  <a:pt x="3666647" y="2930905"/>
                  <a:pt x="3820688" y="2854113"/>
                </a:cubicBezTo>
                <a:lnTo>
                  <a:pt x="5048561" y="2264510"/>
                </a:lnTo>
                <a:lnTo>
                  <a:pt x="5048561" y="3611872"/>
                </a:lnTo>
                <a:lnTo>
                  <a:pt x="4899357" y="3692080"/>
                </a:lnTo>
                <a:cubicBezTo>
                  <a:pt x="4340251" y="3961713"/>
                  <a:pt x="3697718" y="4060975"/>
                  <a:pt x="3081988" y="3957131"/>
                </a:cubicBezTo>
                <a:cubicBezTo>
                  <a:pt x="2798411" y="3911754"/>
                  <a:pt x="2525337" y="3820999"/>
                  <a:pt x="2266267" y="3702320"/>
                </a:cubicBezTo>
                <a:cubicBezTo>
                  <a:pt x="2203250" y="3217132"/>
                  <a:pt x="2143734" y="2731943"/>
                  <a:pt x="2084218" y="2246755"/>
                </a:cubicBezTo>
                <a:close/>
                <a:moveTo>
                  <a:pt x="1842225" y="2135472"/>
                </a:moveTo>
                <a:cubicBezTo>
                  <a:pt x="1926205" y="2763662"/>
                  <a:pt x="2006686" y="3388362"/>
                  <a:pt x="2090666" y="4013062"/>
                </a:cubicBezTo>
                <a:cubicBezTo>
                  <a:pt x="2094165" y="4051451"/>
                  <a:pt x="2101164" y="4089841"/>
                  <a:pt x="2104663" y="4131720"/>
                </a:cubicBezTo>
                <a:cubicBezTo>
                  <a:pt x="2080169" y="4215479"/>
                  <a:pt x="2024182" y="4299237"/>
                  <a:pt x="1936703" y="4330647"/>
                </a:cubicBezTo>
                <a:cubicBezTo>
                  <a:pt x="1852722" y="4362056"/>
                  <a:pt x="1747747" y="4351586"/>
                  <a:pt x="1677764" y="4288767"/>
                </a:cubicBezTo>
                <a:cubicBezTo>
                  <a:pt x="1628775" y="4246888"/>
                  <a:pt x="1590284" y="4184069"/>
                  <a:pt x="1583286" y="4117760"/>
                </a:cubicBezTo>
                <a:cubicBezTo>
                  <a:pt x="1667266" y="3458161"/>
                  <a:pt x="1754746" y="2798561"/>
                  <a:pt x="1842225" y="2135472"/>
                </a:cubicBezTo>
                <a:close/>
                <a:moveTo>
                  <a:pt x="1323620" y="1883986"/>
                </a:moveTo>
                <a:cubicBezTo>
                  <a:pt x="1425170" y="1932783"/>
                  <a:pt x="1526719" y="1981581"/>
                  <a:pt x="1628268" y="2030378"/>
                </a:cubicBezTo>
                <a:cubicBezTo>
                  <a:pt x="1582746" y="2399844"/>
                  <a:pt x="1537224" y="2765824"/>
                  <a:pt x="1491702" y="3135289"/>
                </a:cubicBezTo>
                <a:cubicBezTo>
                  <a:pt x="1404159" y="3027238"/>
                  <a:pt x="1323620" y="2905245"/>
                  <a:pt x="1323620" y="2762338"/>
                </a:cubicBezTo>
                <a:cubicBezTo>
                  <a:pt x="1327122" y="2469554"/>
                  <a:pt x="1323620" y="2176770"/>
                  <a:pt x="1323620" y="1883986"/>
                </a:cubicBezTo>
                <a:close/>
                <a:moveTo>
                  <a:pt x="1942294" y="0"/>
                </a:moveTo>
                <a:lnTo>
                  <a:pt x="5048560" y="0"/>
                </a:lnTo>
                <a:lnTo>
                  <a:pt x="5048560" y="2054876"/>
                </a:lnTo>
                <a:lnTo>
                  <a:pt x="3813602" y="2641071"/>
                </a:lnTo>
                <a:cubicBezTo>
                  <a:pt x="3677032" y="2703874"/>
                  <a:pt x="3515950" y="2703874"/>
                  <a:pt x="3379381" y="2651538"/>
                </a:cubicBezTo>
                <a:cubicBezTo>
                  <a:pt x="2994186" y="2470105"/>
                  <a:pt x="2612492" y="2288673"/>
                  <a:pt x="2227296" y="2107240"/>
                </a:cubicBezTo>
                <a:cubicBezTo>
                  <a:pt x="2153759" y="2068860"/>
                  <a:pt x="2076720" y="2037459"/>
                  <a:pt x="2003182" y="1992101"/>
                </a:cubicBezTo>
                <a:cubicBezTo>
                  <a:pt x="1982172" y="1967677"/>
                  <a:pt x="1992677" y="1929297"/>
                  <a:pt x="2024193" y="1918830"/>
                </a:cubicBezTo>
                <a:cubicBezTo>
                  <a:pt x="2482926" y="1681572"/>
                  <a:pt x="2941659" y="1444314"/>
                  <a:pt x="3400392" y="1207056"/>
                </a:cubicBezTo>
                <a:cubicBezTo>
                  <a:pt x="3543965" y="1252415"/>
                  <a:pt x="3708548" y="1245436"/>
                  <a:pt x="3845118" y="1175655"/>
                </a:cubicBezTo>
                <a:cubicBezTo>
                  <a:pt x="3911651" y="1140764"/>
                  <a:pt x="3974683" y="1081449"/>
                  <a:pt x="3981687" y="1001200"/>
                </a:cubicBezTo>
                <a:cubicBezTo>
                  <a:pt x="3992192" y="927930"/>
                  <a:pt x="3939666" y="861637"/>
                  <a:pt x="3883637" y="819768"/>
                </a:cubicBezTo>
                <a:cubicBezTo>
                  <a:pt x="3768078" y="743008"/>
                  <a:pt x="3621004" y="725562"/>
                  <a:pt x="3484434" y="746497"/>
                </a:cubicBezTo>
                <a:cubicBezTo>
                  <a:pt x="3386385" y="763942"/>
                  <a:pt x="3288335" y="802322"/>
                  <a:pt x="3225303" y="882571"/>
                </a:cubicBezTo>
                <a:cubicBezTo>
                  <a:pt x="3186783" y="931418"/>
                  <a:pt x="3176278" y="997711"/>
                  <a:pt x="3204292" y="1057026"/>
                </a:cubicBezTo>
                <a:cubicBezTo>
                  <a:pt x="2742058" y="1294284"/>
                  <a:pt x="2279823" y="1531541"/>
                  <a:pt x="1821090" y="1772288"/>
                </a:cubicBezTo>
                <a:cubicBezTo>
                  <a:pt x="1779069" y="1786244"/>
                  <a:pt x="1747553" y="1824624"/>
                  <a:pt x="1747553" y="1869983"/>
                </a:cubicBezTo>
                <a:cubicBezTo>
                  <a:pt x="1474414" y="1751354"/>
                  <a:pt x="1208279" y="1618769"/>
                  <a:pt x="938642" y="1493162"/>
                </a:cubicBezTo>
                <a:cubicBezTo>
                  <a:pt x="658500" y="1357087"/>
                  <a:pt x="374856" y="1224502"/>
                  <a:pt x="94714" y="1091917"/>
                </a:cubicBezTo>
                <a:cubicBezTo>
                  <a:pt x="49191" y="1070982"/>
                  <a:pt x="-3336" y="1032602"/>
                  <a:pt x="166" y="976777"/>
                </a:cubicBezTo>
                <a:cubicBezTo>
                  <a:pt x="7170" y="924440"/>
                  <a:pt x="59696" y="893039"/>
                  <a:pt x="105219" y="872104"/>
                </a:cubicBezTo>
                <a:close/>
              </a:path>
            </a:pathLst>
          </a:custGeom>
          <a:solidFill>
            <a:srgbClr val="1C4372">
              <a:alpha val="10000"/>
            </a:srgbClr>
          </a:solidFill>
          <a:ln>
            <a:noFill/>
          </a:ln>
        </p:spPr>
        <p:txBody>
          <a:bodyPr vert="horz" wrap="square" lIns="68580" tIns="34290" rIns="68580" bIns="34290" numCol="1" anchor="t" anchorCtr="0" compatLnSpc="1">
            <a:noAutofit/>
          </a:bodyPr>
          <a:lstStyle/>
          <a:p>
            <a:endParaRPr lang="zh-CN" altLang="en-US" sz="1015"/>
          </a:p>
        </p:txBody>
      </p:sp>
      <p:grpSp>
        <p:nvGrpSpPr>
          <p:cNvPr id="2" name="组合 1"/>
          <p:cNvGrpSpPr/>
          <p:nvPr/>
        </p:nvGrpSpPr>
        <p:grpSpPr>
          <a:xfrm>
            <a:off x="-21180" y="1"/>
            <a:ext cx="1512524" cy="1488557"/>
            <a:chOff x="-28241" y="0"/>
            <a:chExt cx="1782305" cy="1754064"/>
          </a:xfrm>
        </p:grpSpPr>
        <p:sp>
          <p:nvSpPr>
            <p:cNvPr id="5" name="任意多边形: 形状 4"/>
            <p:cNvSpPr/>
            <p:nvPr/>
          </p:nvSpPr>
          <p:spPr>
            <a:xfrm>
              <a:off x="0" y="0"/>
              <a:ext cx="1754064" cy="1754064"/>
            </a:xfrm>
            <a:custGeom>
              <a:avLst/>
              <a:gdLst>
                <a:gd name="connsiteX0" fmla="*/ 0 w 1754064"/>
                <a:gd name="connsiteY0" fmla="*/ 0 h 1754064"/>
                <a:gd name="connsiteX1" fmla="*/ 1754064 w 1754064"/>
                <a:gd name="connsiteY1" fmla="*/ 0 h 1754064"/>
                <a:gd name="connsiteX2" fmla="*/ 0 w 1754064"/>
                <a:gd name="connsiteY2" fmla="*/ 1754064 h 1754064"/>
                <a:gd name="connsiteX3" fmla="*/ 0 w 1754064"/>
                <a:gd name="connsiteY3" fmla="*/ 0 h 1754064"/>
              </a:gdLst>
              <a:ahLst/>
              <a:cxnLst>
                <a:cxn ang="0">
                  <a:pos x="connsiteX0" y="connsiteY0"/>
                </a:cxn>
                <a:cxn ang="0">
                  <a:pos x="connsiteX1" y="connsiteY1"/>
                </a:cxn>
                <a:cxn ang="0">
                  <a:pos x="connsiteX2" y="connsiteY2"/>
                </a:cxn>
                <a:cxn ang="0">
                  <a:pos x="connsiteX3" y="connsiteY3"/>
                </a:cxn>
              </a:cxnLst>
              <a:rect l="l" t="t" r="r" b="b"/>
              <a:pathLst>
                <a:path w="1754064" h="1754064">
                  <a:moveTo>
                    <a:pt x="0" y="0"/>
                  </a:moveTo>
                  <a:lnTo>
                    <a:pt x="1754064" y="0"/>
                  </a:lnTo>
                  <a:cubicBezTo>
                    <a:pt x="1754064" y="968743"/>
                    <a:pt x="968743" y="1754064"/>
                    <a:pt x="0" y="1754064"/>
                  </a:cubicBezTo>
                  <a:lnTo>
                    <a:pt x="0" y="0"/>
                  </a:lnTo>
                  <a:close/>
                </a:path>
              </a:pathLst>
            </a:custGeom>
            <a:solidFill>
              <a:srgbClr val="B5BC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dirty="0">
                <a:solidFill>
                  <a:srgbClr val="7030A0"/>
                </a:solidFill>
                <a:latin typeface="方正清刻本悦宋简体" panose="02000000000000000000" charset="-122"/>
                <a:ea typeface="方正清刻本悦宋简体" panose="02000000000000000000" charset="-122"/>
              </a:endParaRPr>
            </a:p>
          </p:txBody>
        </p:sp>
        <p:sp>
          <p:nvSpPr>
            <p:cNvPr id="6" name="任意多边形: 形状 5"/>
            <p:cNvSpPr/>
            <p:nvPr/>
          </p:nvSpPr>
          <p:spPr>
            <a:xfrm>
              <a:off x="-28241" y="0"/>
              <a:ext cx="1555412" cy="1527171"/>
            </a:xfrm>
            <a:custGeom>
              <a:avLst/>
              <a:gdLst>
                <a:gd name="connsiteX0" fmla="*/ 0 w 1555412"/>
                <a:gd name="connsiteY0" fmla="*/ 0 h 1527171"/>
                <a:gd name="connsiteX1" fmla="*/ 1555412 w 1555412"/>
                <a:gd name="connsiteY1" fmla="*/ 0 h 1527171"/>
                <a:gd name="connsiteX2" fmla="*/ 28241 w 1555412"/>
                <a:gd name="connsiteY2" fmla="*/ 1527171 h 1527171"/>
                <a:gd name="connsiteX3" fmla="*/ 0 w 1555412"/>
                <a:gd name="connsiteY3" fmla="*/ 1525745 h 1527171"/>
                <a:gd name="connsiteX4" fmla="*/ 0 w 1555412"/>
                <a:gd name="connsiteY4" fmla="*/ 0 h 1527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5412" h="1527171">
                  <a:moveTo>
                    <a:pt x="0" y="0"/>
                  </a:moveTo>
                  <a:lnTo>
                    <a:pt x="1555412" y="0"/>
                  </a:lnTo>
                  <a:cubicBezTo>
                    <a:pt x="1555412" y="843433"/>
                    <a:pt x="871674" y="1527171"/>
                    <a:pt x="28241" y="1527171"/>
                  </a:cubicBezTo>
                  <a:lnTo>
                    <a:pt x="0" y="1525745"/>
                  </a:lnTo>
                  <a:lnTo>
                    <a:pt x="0" y="0"/>
                  </a:lnTo>
                  <a:close/>
                </a:path>
              </a:pathLst>
            </a:custGeom>
            <a:solidFill>
              <a:srgbClr val="B600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dirty="0">
                <a:solidFill>
                  <a:srgbClr val="7030A0"/>
                </a:solidFill>
                <a:latin typeface="方正清刻本悦宋简体" panose="02000000000000000000" charset="-122"/>
                <a:ea typeface="方正清刻本悦宋简体" panose="02000000000000000000" charset="-122"/>
              </a:endParaRPr>
            </a:p>
          </p:txBody>
        </p:sp>
      </p:grpSp>
      <p:grpSp>
        <p:nvGrpSpPr>
          <p:cNvPr id="7" name="组合 6"/>
          <p:cNvGrpSpPr/>
          <p:nvPr/>
        </p:nvGrpSpPr>
        <p:grpSpPr>
          <a:xfrm flipH="1" flipV="1">
            <a:off x="7653184" y="3690257"/>
            <a:ext cx="1523471" cy="1453241"/>
            <a:chOff x="-28241" y="0"/>
            <a:chExt cx="1782305" cy="1754064"/>
          </a:xfrm>
        </p:grpSpPr>
        <p:sp>
          <p:nvSpPr>
            <p:cNvPr id="8" name="任意多边形: 形状 7"/>
            <p:cNvSpPr/>
            <p:nvPr/>
          </p:nvSpPr>
          <p:spPr>
            <a:xfrm>
              <a:off x="0" y="0"/>
              <a:ext cx="1754064" cy="1754064"/>
            </a:xfrm>
            <a:custGeom>
              <a:avLst/>
              <a:gdLst>
                <a:gd name="connsiteX0" fmla="*/ 0 w 1754064"/>
                <a:gd name="connsiteY0" fmla="*/ 0 h 1754064"/>
                <a:gd name="connsiteX1" fmla="*/ 1754064 w 1754064"/>
                <a:gd name="connsiteY1" fmla="*/ 0 h 1754064"/>
                <a:gd name="connsiteX2" fmla="*/ 0 w 1754064"/>
                <a:gd name="connsiteY2" fmla="*/ 1754064 h 1754064"/>
                <a:gd name="connsiteX3" fmla="*/ 0 w 1754064"/>
                <a:gd name="connsiteY3" fmla="*/ 0 h 1754064"/>
              </a:gdLst>
              <a:ahLst/>
              <a:cxnLst>
                <a:cxn ang="0">
                  <a:pos x="connsiteX0" y="connsiteY0"/>
                </a:cxn>
                <a:cxn ang="0">
                  <a:pos x="connsiteX1" y="connsiteY1"/>
                </a:cxn>
                <a:cxn ang="0">
                  <a:pos x="connsiteX2" y="connsiteY2"/>
                </a:cxn>
                <a:cxn ang="0">
                  <a:pos x="connsiteX3" y="connsiteY3"/>
                </a:cxn>
              </a:cxnLst>
              <a:rect l="l" t="t" r="r" b="b"/>
              <a:pathLst>
                <a:path w="1754064" h="1754064">
                  <a:moveTo>
                    <a:pt x="0" y="0"/>
                  </a:moveTo>
                  <a:lnTo>
                    <a:pt x="1754064" y="0"/>
                  </a:lnTo>
                  <a:cubicBezTo>
                    <a:pt x="1754064" y="968743"/>
                    <a:pt x="968743" y="1754064"/>
                    <a:pt x="0" y="1754064"/>
                  </a:cubicBezTo>
                  <a:lnTo>
                    <a:pt x="0" y="0"/>
                  </a:lnTo>
                  <a:close/>
                </a:path>
              </a:pathLst>
            </a:custGeom>
            <a:solidFill>
              <a:srgbClr val="B5BC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7030A0"/>
                </a:solidFill>
                <a:latin typeface="方正清刻本悦宋简体" panose="02000000000000000000" charset="-122"/>
                <a:ea typeface="方正清刻本悦宋简体" panose="02000000000000000000" charset="-122"/>
              </a:endParaRPr>
            </a:p>
          </p:txBody>
        </p:sp>
        <p:sp>
          <p:nvSpPr>
            <p:cNvPr id="9" name="任意多边形: 形状 8"/>
            <p:cNvSpPr/>
            <p:nvPr/>
          </p:nvSpPr>
          <p:spPr>
            <a:xfrm>
              <a:off x="-28241" y="0"/>
              <a:ext cx="1555412" cy="1527171"/>
            </a:xfrm>
            <a:custGeom>
              <a:avLst/>
              <a:gdLst>
                <a:gd name="connsiteX0" fmla="*/ 0 w 1555412"/>
                <a:gd name="connsiteY0" fmla="*/ 0 h 1527171"/>
                <a:gd name="connsiteX1" fmla="*/ 1555412 w 1555412"/>
                <a:gd name="connsiteY1" fmla="*/ 0 h 1527171"/>
                <a:gd name="connsiteX2" fmla="*/ 28241 w 1555412"/>
                <a:gd name="connsiteY2" fmla="*/ 1527171 h 1527171"/>
                <a:gd name="connsiteX3" fmla="*/ 0 w 1555412"/>
                <a:gd name="connsiteY3" fmla="*/ 1525745 h 1527171"/>
                <a:gd name="connsiteX4" fmla="*/ 0 w 1555412"/>
                <a:gd name="connsiteY4" fmla="*/ 0 h 1527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5412" h="1527171">
                  <a:moveTo>
                    <a:pt x="0" y="0"/>
                  </a:moveTo>
                  <a:lnTo>
                    <a:pt x="1555412" y="0"/>
                  </a:lnTo>
                  <a:cubicBezTo>
                    <a:pt x="1555412" y="843433"/>
                    <a:pt x="871674" y="1527171"/>
                    <a:pt x="28241" y="1527171"/>
                  </a:cubicBezTo>
                  <a:lnTo>
                    <a:pt x="0" y="1525745"/>
                  </a:lnTo>
                  <a:lnTo>
                    <a:pt x="0" y="0"/>
                  </a:lnTo>
                  <a:close/>
                </a:path>
              </a:pathLst>
            </a:custGeom>
            <a:solidFill>
              <a:srgbClr val="B600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7030A0"/>
                </a:solidFill>
                <a:latin typeface="方正清刻本悦宋简体" panose="02000000000000000000" charset="-122"/>
                <a:ea typeface="方正清刻本悦宋简体" panose="02000000000000000000" charset="-122"/>
              </a:endParaRPr>
            </a:p>
          </p:txBody>
        </p:sp>
      </p:grpSp>
      <p:pic>
        <p:nvPicPr>
          <p:cNvPr id="4" name="图片 3" descr="天津师范大学_1024x1024"/>
          <p:cNvPicPr>
            <a:picLocks noChangeAspect="1"/>
          </p:cNvPicPr>
          <p:nvPr/>
        </p:nvPicPr>
        <p:blipFill>
          <a:blip r:embed="rId1"/>
          <a:stretch>
            <a:fillRect/>
          </a:stretch>
        </p:blipFill>
        <p:spPr>
          <a:xfrm>
            <a:off x="3792220" y="873125"/>
            <a:ext cx="1602740" cy="160274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59:morph option="byObject"/>
      </p:transition>
    </mc:Choice>
    <mc:Fallback>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 name="组合 40"/>
          <p:cNvGrpSpPr/>
          <p:nvPr/>
        </p:nvGrpSpPr>
        <p:grpSpPr>
          <a:xfrm>
            <a:off x="-21180" y="1"/>
            <a:ext cx="1512524" cy="1488557"/>
            <a:chOff x="-28241" y="0"/>
            <a:chExt cx="1782305" cy="1754064"/>
          </a:xfrm>
        </p:grpSpPr>
        <p:sp>
          <p:nvSpPr>
            <p:cNvPr id="24" name="任意多边形: 形状 23"/>
            <p:cNvSpPr/>
            <p:nvPr/>
          </p:nvSpPr>
          <p:spPr>
            <a:xfrm>
              <a:off x="0" y="0"/>
              <a:ext cx="1754064" cy="1754064"/>
            </a:xfrm>
            <a:custGeom>
              <a:avLst/>
              <a:gdLst>
                <a:gd name="connsiteX0" fmla="*/ 0 w 1754064"/>
                <a:gd name="connsiteY0" fmla="*/ 0 h 1754064"/>
                <a:gd name="connsiteX1" fmla="*/ 1754064 w 1754064"/>
                <a:gd name="connsiteY1" fmla="*/ 0 h 1754064"/>
                <a:gd name="connsiteX2" fmla="*/ 0 w 1754064"/>
                <a:gd name="connsiteY2" fmla="*/ 1754064 h 1754064"/>
                <a:gd name="connsiteX3" fmla="*/ 0 w 1754064"/>
                <a:gd name="connsiteY3" fmla="*/ 0 h 1754064"/>
              </a:gdLst>
              <a:ahLst/>
              <a:cxnLst>
                <a:cxn ang="0">
                  <a:pos x="connsiteX0" y="connsiteY0"/>
                </a:cxn>
                <a:cxn ang="0">
                  <a:pos x="connsiteX1" y="connsiteY1"/>
                </a:cxn>
                <a:cxn ang="0">
                  <a:pos x="connsiteX2" y="connsiteY2"/>
                </a:cxn>
                <a:cxn ang="0">
                  <a:pos x="connsiteX3" y="connsiteY3"/>
                </a:cxn>
              </a:cxnLst>
              <a:rect l="l" t="t" r="r" b="b"/>
              <a:pathLst>
                <a:path w="1754064" h="1754064">
                  <a:moveTo>
                    <a:pt x="0" y="0"/>
                  </a:moveTo>
                  <a:lnTo>
                    <a:pt x="1754064" y="0"/>
                  </a:lnTo>
                  <a:cubicBezTo>
                    <a:pt x="1754064" y="968743"/>
                    <a:pt x="968743" y="1754064"/>
                    <a:pt x="0" y="1754064"/>
                  </a:cubicBezTo>
                  <a:lnTo>
                    <a:pt x="0" y="0"/>
                  </a:lnTo>
                  <a:close/>
                </a:path>
              </a:pathLst>
            </a:custGeom>
            <a:solidFill>
              <a:srgbClr val="B5BC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dirty="0">
                <a:solidFill>
                  <a:srgbClr val="7030A0"/>
                </a:solidFill>
                <a:latin typeface="方正清刻本悦宋简体" panose="02000000000000000000" charset="-122"/>
                <a:ea typeface="方正清刻本悦宋简体" panose="02000000000000000000" charset="-122"/>
              </a:endParaRPr>
            </a:p>
          </p:txBody>
        </p:sp>
        <p:sp>
          <p:nvSpPr>
            <p:cNvPr id="32" name="任意多边形: 形状 31"/>
            <p:cNvSpPr/>
            <p:nvPr/>
          </p:nvSpPr>
          <p:spPr>
            <a:xfrm>
              <a:off x="-28241" y="0"/>
              <a:ext cx="1555412" cy="1527171"/>
            </a:xfrm>
            <a:custGeom>
              <a:avLst/>
              <a:gdLst>
                <a:gd name="connsiteX0" fmla="*/ 0 w 1555412"/>
                <a:gd name="connsiteY0" fmla="*/ 0 h 1527171"/>
                <a:gd name="connsiteX1" fmla="*/ 1555412 w 1555412"/>
                <a:gd name="connsiteY1" fmla="*/ 0 h 1527171"/>
                <a:gd name="connsiteX2" fmla="*/ 28241 w 1555412"/>
                <a:gd name="connsiteY2" fmla="*/ 1527171 h 1527171"/>
                <a:gd name="connsiteX3" fmla="*/ 0 w 1555412"/>
                <a:gd name="connsiteY3" fmla="*/ 1525745 h 1527171"/>
                <a:gd name="connsiteX4" fmla="*/ 0 w 1555412"/>
                <a:gd name="connsiteY4" fmla="*/ 0 h 1527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5412" h="1527171">
                  <a:moveTo>
                    <a:pt x="0" y="0"/>
                  </a:moveTo>
                  <a:lnTo>
                    <a:pt x="1555412" y="0"/>
                  </a:lnTo>
                  <a:cubicBezTo>
                    <a:pt x="1555412" y="843433"/>
                    <a:pt x="871674" y="1527171"/>
                    <a:pt x="28241" y="1527171"/>
                  </a:cubicBezTo>
                  <a:lnTo>
                    <a:pt x="0" y="1525745"/>
                  </a:lnTo>
                  <a:lnTo>
                    <a:pt x="0" y="0"/>
                  </a:lnTo>
                  <a:close/>
                </a:path>
              </a:pathLst>
            </a:custGeom>
            <a:solidFill>
              <a:srgbClr val="B600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dirty="0">
                <a:solidFill>
                  <a:srgbClr val="7030A0"/>
                </a:solidFill>
                <a:latin typeface="方正清刻本悦宋简体" panose="02000000000000000000" charset="-122"/>
                <a:ea typeface="方正清刻本悦宋简体" panose="02000000000000000000" charset="-122"/>
              </a:endParaRPr>
            </a:p>
          </p:txBody>
        </p:sp>
      </p:grpSp>
      <p:grpSp>
        <p:nvGrpSpPr>
          <p:cNvPr id="42" name="组合 41"/>
          <p:cNvGrpSpPr/>
          <p:nvPr/>
        </p:nvGrpSpPr>
        <p:grpSpPr>
          <a:xfrm flipH="1" flipV="1">
            <a:off x="7653184" y="3690257"/>
            <a:ext cx="1523471" cy="1453241"/>
            <a:chOff x="-28241" y="0"/>
            <a:chExt cx="1782305" cy="1754064"/>
          </a:xfrm>
        </p:grpSpPr>
        <p:sp>
          <p:nvSpPr>
            <p:cNvPr id="43" name="任意多边形: 形状 42"/>
            <p:cNvSpPr/>
            <p:nvPr/>
          </p:nvSpPr>
          <p:spPr>
            <a:xfrm>
              <a:off x="0" y="0"/>
              <a:ext cx="1754064" cy="1754064"/>
            </a:xfrm>
            <a:custGeom>
              <a:avLst/>
              <a:gdLst>
                <a:gd name="connsiteX0" fmla="*/ 0 w 1754064"/>
                <a:gd name="connsiteY0" fmla="*/ 0 h 1754064"/>
                <a:gd name="connsiteX1" fmla="*/ 1754064 w 1754064"/>
                <a:gd name="connsiteY1" fmla="*/ 0 h 1754064"/>
                <a:gd name="connsiteX2" fmla="*/ 0 w 1754064"/>
                <a:gd name="connsiteY2" fmla="*/ 1754064 h 1754064"/>
                <a:gd name="connsiteX3" fmla="*/ 0 w 1754064"/>
                <a:gd name="connsiteY3" fmla="*/ 0 h 1754064"/>
              </a:gdLst>
              <a:ahLst/>
              <a:cxnLst>
                <a:cxn ang="0">
                  <a:pos x="connsiteX0" y="connsiteY0"/>
                </a:cxn>
                <a:cxn ang="0">
                  <a:pos x="connsiteX1" y="connsiteY1"/>
                </a:cxn>
                <a:cxn ang="0">
                  <a:pos x="connsiteX2" y="connsiteY2"/>
                </a:cxn>
                <a:cxn ang="0">
                  <a:pos x="connsiteX3" y="connsiteY3"/>
                </a:cxn>
              </a:cxnLst>
              <a:rect l="l" t="t" r="r" b="b"/>
              <a:pathLst>
                <a:path w="1754064" h="1754064">
                  <a:moveTo>
                    <a:pt x="0" y="0"/>
                  </a:moveTo>
                  <a:lnTo>
                    <a:pt x="1754064" y="0"/>
                  </a:lnTo>
                  <a:cubicBezTo>
                    <a:pt x="1754064" y="968743"/>
                    <a:pt x="968743" y="1754064"/>
                    <a:pt x="0" y="1754064"/>
                  </a:cubicBezTo>
                  <a:lnTo>
                    <a:pt x="0" y="0"/>
                  </a:lnTo>
                  <a:close/>
                </a:path>
              </a:pathLst>
            </a:custGeom>
            <a:solidFill>
              <a:srgbClr val="B5BC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7030A0"/>
                </a:solidFill>
                <a:latin typeface="方正清刻本悦宋简体" panose="02000000000000000000" charset="-122"/>
                <a:ea typeface="方正清刻本悦宋简体" panose="02000000000000000000" charset="-122"/>
              </a:endParaRPr>
            </a:p>
          </p:txBody>
        </p:sp>
        <p:sp>
          <p:nvSpPr>
            <p:cNvPr id="44" name="任意多边形: 形状 43"/>
            <p:cNvSpPr/>
            <p:nvPr/>
          </p:nvSpPr>
          <p:spPr>
            <a:xfrm>
              <a:off x="-28241" y="0"/>
              <a:ext cx="1555412" cy="1527171"/>
            </a:xfrm>
            <a:custGeom>
              <a:avLst/>
              <a:gdLst>
                <a:gd name="connsiteX0" fmla="*/ 0 w 1555412"/>
                <a:gd name="connsiteY0" fmla="*/ 0 h 1527171"/>
                <a:gd name="connsiteX1" fmla="*/ 1555412 w 1555412"/>
                <a:gd name="connsiteY1" fmla="*/ 0 h 1527171"/>
                <a:gd name="connsiteX2" fmla="*/ 28241 w 1555412"/>
                <a:gd name="connsiteY2" fmla="*/ 1527171 h 1527171"/>
                <a:gd name="connsiteX3" fmla="*/ 0 w 1555412"/>
                <a:gd name="connsiteY3" fmla="*/ 1525745 h 1527171"/>
                <a:gd name="connsiteX4" fmla="*/ 0 w 1555412"/>
                <a:gd name="connsiteY4" fmla="*/ 0 h 1527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5412" h="1527171">
                  <a:moveTo>
                    <a:pt x="0" y="0"/>
                  </a:moveTo>
                  <a:lnTo>
                    <a:pt x="1555412" y="0"/>
                  </a:lnTo>
                  <a:cubicBezTo>
                    <a:pt x="1555412" y="843433"/>
                    <a:pt x="871674" y="1527171"/>
                    <a:pt x="28241" y="1527171"/>
                  </a:cubicBezTo>
                  <a:lnTo>
                    <a:pt x="0" y="1525745"/>
                  </a:lnTo>
                  <a:lnTo>
                    <a:pt x="0" y="0"/>
                  </a:lnTo>
                  <a:close/>
                </a:path>
              </a:pathLst>
            </a:custGeom>
            <a:solidFill>
              <a:srgbClr val="B600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7030A0"/>
                </a:solidFill>
                <a:latin typeface="方正清刻本悦宋简体" panose="02000000000000000000" charset="-122"/>
                <a:ea typeface="方正清刻本悦宋简体" panose="02000000000000000000" charset="-122"/>
              </a:endParaRPr>
            </a:p>
          </p:txBody>
        </p:sp>
      </p:grpSp>
      <p:grpSp>
        <p:nvGrpSpPr>
          <p:cNvPr id="2" name="组合 1"/>
          <p:cNvGrpSpPr/>
          <p:nvPr/>
        </p:nvGrpSpPr>
        <p:grpSpPr>
          <a:xfrm>
            <a:off x="3743428" y="1127648"/>
            <a:ext cx="1590843" cy="1567165"/>
            <a:chOff x="3743428" y="709539"/>
            <a:chExt cx="1590843" cy="1567165"/>
          </a:xfrm>
        </p:grpSpPr>
        <p:grpSp>
          <p:nvGrpSpPr>
            <p:cNvPr id="3" name="组合 2"/>
            <p:cNvGrpSpPr/>
            <p:nvPr/>
          </p:nvGrpSpPr>
          <p:grpSpPr>
            <a:xfrm>
              <a:off x="3743428" y="709539"/>
              <a:ext cx="1590843" cy="1567165"/>
              <a:chOff x="3776578" y="1205950"/>
              <a:chExt cx="1590843" cy="1567165"/>
            </a:xfrm>
          </p:grpSpPr>
          <p:sp>
            <p:nvSpPr>
              <p:cNvPr id="19" name="椭圆 18"/>
              <p:cNvSpPr/>
              <p:nvPr/>
            </p:nvSpPr>
            <p:spPr>
              <a:xfrm>
                <a:off x="3776578" y="1205950"/>
                <a:ext cx="1590843" cy="1567165"/>
              </a:xfrm>
              <a:prstGeom prst="ellipse">
                <a:avLst/>
              </a:prstGeom>
              <a:noFill/>
              <a:ln w="28575">
                <a:solidFill>
                  <a:srgbClr val="B6000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dirty="0">
                  <a:solidFill>
                    <a:srgbClr val="B60005"/>
                  </a:solidFill>
                  <a:latin typeface="方正清刻本悦宋简体" panose="02000000000000000000" charset="-122"/>
                  <a:ea typeface="方正清刻本悦宋简体" panose="02000000000000000000" charset="-122"/>
                </a:endParaRPr>
              </a:p>
            </p:txBody>
          </p:sp>
          <p:sp>
            <p:nvSpPr>
              <p:cNvPr id="20" name="椭圆 19"/>
              <p:cNvSpPr/>
              <p:nvPr/>
            </p:nvSpPr>
            <p:spPr>
              <a:xfrm>
                <a:off x="3916903" y="1342322"/>
                <a:ext cx="1310191" cy="1294442"/>
              </a:xfrm>
              <a:prstGeom prst="ellipse">
                <a:avLst/>
              </a:prstGeom>
              <a:solidFill>
                <a:srgbClr val="B60005"/>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7030A0"/>
                  </a:solidFill>
                  <a:latin typeface="方正清刻本悦宋简体" panose="02000000000000000000" charset="-122"/>
                  <a:ea typeface="方正清刻本悦宋简体" panose="02000000000000000000" charset="-122"/>
                </a:endParaRPr>
              </a:p>
            </p:txBody>
          </p:sp>
        </p:grpSp>
        <p:sp>
          <p:nvSpPr>
            <p:cNvPr id="21" name="文本框 20"/>
            <p:cNvSpPr txBox="1"/>
            <p:nvPr/>
          </p:nvSpPr>
          <p:spPr>
            <a:xfrm>
              <a:off x="3957972" y="986337"/>
              <a:ext cx="1161752" cy="1014730"/>
            </a:xfrm>
            <a:prstGeom prst="rect">
              <a:avLst/>
            </a:prstGeom>
            <a:noFill/>
            <a:ln>
              <a:noFill/>
            </a:ln>
          </p:spPr>
          <p:txBody>
            <a:bodyPr wrap="square" rtlCol="0">
              <a:spAutoFit/>
            </a:bodyPr>
            <a:lstStyle>
              <a:defPPr>
                <a:defRPr lang="zh-CN"/>
              </a:defPPr>
              <a:lvl1pPr algn="ctr">
                <a:defRPr sz="6000" b="1">
                  <a:blipFill dpi="0" rotWithShape="1">
                    <a:blip r:embed="rId1"/>
                    <a:srcRect/>
                    <a:stretch>
                      <a:fillRect/>
                    </a:stretch>
                  </a:blipFill>
                </a:defRPr>
              </a:lvl1pPr>
            </a:lstStyle>
            <a:p>
              <a:r>
                <a:rPr lang="en-US" altLang="zh-CN" b="0" dirty="0">
                  <a:solidFill>
                    <a:schemeClr val="bg1"/>
                  </a:solidFill>
                  <a:latin typeface="方正清刻本悦宋简体" panose="02000000000000000000" charset="-122"/>
                  <a:ea typeface="方正清刻本悦宋简体" panose="02000000000000000000" charset="-122"/>
                  <a:cs typeface="Arial" panose="020B0604020202020204" pitchFamily="34" charset="0"/>
                </a:rPr>
                <a:t>01</a:t>
              </a:r>
              <a:endParaRPr lang="en-US" altLang="zh-CN" b="0" dirty="0">
                <a:solidFill>
                  <a:schemeClr val="bg1"/>
                </a:solidFill>
                <a:latin typeface="方正清刻本悦宋简体" panose="02000000000000000000" charset="-122"/>
                <a:ea typeface="方正清刻本悦宋简体" panose="02000000000000000000" charset="-122"/>
                <a:cs typeface="Arial" panose="020B0604020202020204" pitchFamily="34" charset="0"/>
              </a:endParaRPr>
            </a:p>
          </p:txBody>
        </p:sp>
      </p:grpSp>
      <p:sp>
        <p:nvSpPr>
          <p:cNvPr id="22" name="矩形 21"/>
          <p:cNvSpPr/>
          <p:nvPr/>
        </p:nvSpPr>
        <p:spPr>
          <a:xfrm>
            <a:off x="1424511" y="2829524"/>
            <a:ext cx="6228673" cy="922020"/>
          </a:xfrm>
          <a:prstGeom prst="rect">
            <a:avLst/>
          </a:prstGeom>
        </p:spPr>
        <p:txBody>
          <a:bodyPr wrap="square">
            <a:spAutoFit/>
          </a:bodyPr>
          <a:lstStyle/>
          <a:p>
            <a:pPr algn="ctr">
              <a:lnSpc>
                <a:spcPct val="150000"/>
              </a:lnSpc>
            </a:pPr>
            <a:r>
              <a:rPr lang="zh-CN" altLang="en-US" sz="3600" b="1" dirty="0">
                <a:solidFill>
                  <a:srgbClr val="B60005"/>
                </a:solidFill>
                <a:latin typeface="微软雅黑" panose="020B0503020204020204" charset="-122"/>
                <a:ea typeface="微软雅黑" panose="020B0503020204020204" charset="-122"/>
              </a:rPr>
              <a:t>选题背景与意义</a:t>
            </a:r>
            <a:endParaRPr lang="zh-CN" altLang="en-US" sz="3600" b="1" dirty="0">
              <a:solidFill>
                <a:srgbClr val="B60005"/>
              </a:solidFill>
              <a:latin typeface="微软雅黑" panose="020B0503020204020204" charset="-122"/>
              <a:ea typeface="微软雅黑" panose="020B0503020204020204" charset="-122"/>
            </a:endParaRPr>
          </a:p>
        </p:txBody>
      </p:sp>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50597" y="221066"/>
            <a:ext cx="3322320" cy="521970"/>
          </a:xfrm>
          <a:prstGeom prst="rect">
            <a:avLst/>
          </a:prstGeom>
        </p:spPr>
        <p:txBody>
          <a:bodyPr wrap="none">
            <a:spAutoFit/>
          </a:bodyPr>
          <a:lstStyle/>
          <a:p>
            <a:pPr algn="l"/>
            <a:r>
              <a:rPr lang="en-US" altLang="zh-CN" sz="2800" b="1" dirty="0">
                <a:solidFill>
                  <a:srgbClr val="B60005"/>
                </a:solidFill>
                <a:latin typeface="微软雅黑" panose="020B0503020204020204" charset="-122"/>
                <a:ea typeface="微软雅黑" panose="020B0503020204020204" charset="-122"/>
              </a:rPr>
              <a:t>01  </a:t>
            </a:r>
            <a:r>
              <a:rPr lang="zh-CN" altLang="en-US" sz="2800" b="1" dirty="0">
                <a:solidFill>
                  <a:srgbClr val="B60005"/>
                </a:solidFill>
                <a:latin typeface="微软雅黑" panose="020B0503020204020204" charset="-122"/>
                <a:ea typeface="微软雅黑" panose="020B0503020204020204" charset="-122"/>
              </a:rPr>
              <a:t>选题背景与意义</a:t>
            </a:r>
            <a:endParaRPr lang="zh-CN" altLang="en-US" sz="2800" b="1" dirty="0">
              <a:solidFill>
                <a:srgbClr val="B60005"/>
              </a:solidFill>
              <a:latin typeface="微软雅黑" panose="020B0503020204020204" charset="-122"/>
              <a:ea typeface="微软雅黑" panose="020B0503020204020204" charset="-122"/>
            </a:endParaRPr>
          </a:p>
        </p:txBody>
      </p:sp>
      <p:sp>
        <p:nvSpPr>
          <p:cNvPr id="3" name="文本框 2"/>
          <p:cNvSpPr txBox="1"/>
          <p:nvPr/>
        </p:nvSpPr>
        <p:spPr>
          <a:xfrm>
            <a:off x="350520" y="1211580"/>
            <a:ext cx="4492625" cy="3494405"/>
          </a:xfrm>
          <a:prstGeom prst="rect">
            <a:avLst/>
          </a:prstGeom>
          <a:noFill/>
        </p:spPr>
        <p:txBody>
          <a:bodyPr wrap="square" rtlCol="0">
            <a:noAutofit/>
          </a:bodyPr>
          <a:lstStyle/>
          <a:p>
            <a:pPr marL="0" lvl="1" indent="0">
              <a:lnSpc>
                <a:spcPct val="125000"/>
              </a:lnSpc>
              <a:buFont typeface="Wingdings" panose="05000000000000000000" pitchFamily="2" charset="2"/>
              <a:buNone/>
            </a:pPr>
            <a:endParaRPr lang="zh-CN" altLang="en-US" sz="1400" dirty="0">
              <a:latin typeface="微软雅黑" panose="020B0503020204020204" charset="-122"/>
              <a:ea typeface="微软雅黑" panose="020B0503020204020204" charset="-122"/>
            </a:endParaRPr>
          </a:p>
          <a:p>
            <a:pPr marL="285750" lvl="1" indent="-285750">
              <a:lnSpc>
                <a:spcPct val="125000"/>
              </a:lnSpc>
              <a:buFont typeface="Wingdings" panose="05000000000000000000" charset="0"/>
              <a:buChar char="p"/>
            </a:pPr>
            <a:r>
              <a:rPr lang="zh-CN" altLang="en-US" sz="1400" dirty="0">
                <a:latin typeface="微软雅黑" panose="020B0503020204020204" charset="-122"/>
                <a:ea typeface="微软雅黑" panose="020B0503020204020204" charset="-122"/>
                <a:sym typeface="+mn-ea"/>
              </a:rPr>
              <a:t>近年来，随着我国经济的高速发展和交通基础设施的完善，高铁、机场、地铁等公共场所的客流量呈现爆发式增长。刀具、易燃易爆物品、枪支等违禁品进入公共场所的潜在风险持续增加。</a:t>
            </a:r>
            <a:endParaRPr lang="zh-CN" altLang="en-US" sz="1400" dirty="0">
              <a:latin typeface="微软雅黑" panose="020B0503020204020204" charset="-122"/>
              <a:ea typeface="微软雅黑" panose="020B0503020204020204" charset="-122"/>
              <a:sym typeface="+mn-ea"/>
            </a:endParaRPr>
          </a:p>
          <a:p>
            <a:pPr marL="0" lvl="1" indent="-342900">
              <a:lnSpc>
                <a:spcPct val="125000"/>
              </a:lnSpc>
              <a:buFont typeface="Wingdings" panose="05000000000000000000" charset="0"/>
              <a:buChar char="p"/>
            </a:pPr>
            <a:endParaRPr lang="zh-CN" altLang="en-US" sz="1400" dirty="0">
              <a:latin typeface="微软雅黑" panose="020B0503020204020204" charset="-122"/>
              <a:ea typeface="微软雅黑" panose="020B0503020204020204" charset="-122"/>
              <a:sym typeface="+mn-ea"/>
            </a:endParaRPr>
          </a:p>
          <a:p>
            <a:pPr marL="285750" lvl="1" indent="-285750">
              <a:lnSpc>
                <a:spcPct val="125000"/>
              </a:lnSpc>
              <a:buFont typeface="Wingdings" panose="05000000000000000000" charset="0"/>
              <a:buChar char="p"/>
            </a:pPr>
            <a:r>
              <a:rPr lang="zh-CN" altLang="en-US" sz="1400" dirty="0">
                <a:latin typeface="微软雅黑" panose="020B0503020204020204" charset="-122"/>
                <a:ea typeface="微软雅黑" panose="020B0503020204020204" charset="-122"/>
                <a:sym typeface="+mn-ea"/>
              </a:rPr>
              <a:t>传统的安检流程依赖人工肉眼观察</a:t>
            </a:r>
            <a:r>
              <a:rPr lang="en-US" altLang="zh-CN" sz="1400" dirty="0">
                <a:latin typeface="微软雅黑" panose="020B0503020204020204" charset="-122"/>
                <a:ea typeface="微软雅黑" panose="020B0503020204020204" charset="-122"/>
                <a:sym typeface="+mn-ea"/>
              </a:rPr>
              <a:t>X</a:t>
            </a:r>
            <a:r>
              <a:rPr lang="zh-CN" altLang="en-US" sz="1400" dirty="0">
                <a:latin typeface="微软雅黑" panose="020B0503020204020204" charset="-122"/>
                <a:ea typeface="微软雅黑" panose="020B0503020204020204" charset="-122"/>
                <a:sym typeface="+mn-ea"/>
              </a:rPr>
              <a:t>光安检机扫描得到的图像，存在效率低、漏检率与错检率高、人力成本高昂等问题。</a:t>
            </a:r>
            <a:endParaRPr lang="zh-CN" altLang="en-US" sz="1400" dirty="0">
              <a:latin typeface="微软雅黑" panose="020B0503020204020204" charset="-122"/>
              <a:ea typeface="微软雅黑" panose="020B0503020204020204" charset="-122"/>
            </a:endParaRPr>
          </a:p>
          <a:p>
            <a:pPr lvl="1" indent="0">
              <a:lnSpc>
                <a:spcPct val="125000"/>
              </a:lnSpc>
              <a:buFont typeface="Wingdings" panose="05000000000000000000" pitchFamily="2" charset="2"/>
              <a:buNone/>
            </a:pPr>
            <a:endParaRPr lang="en-US" altLang="zh-CN" sz="1400" dirty="0">
              <a:latin typeface="微软雅黑" panose="020B0503020204020204" charset="-122"/>
              <a:ea typeface="微软雅黑" panose="020B0503020204020204" charset="-122"/>
            </a:endParaRPr>
          </a:p>
        </p:txBody>
      </p:sp>
      <p:sp>
        <p:nvSpPr>
          <p:cNvPr id="25" name="矩形: 圆角 24"/>
          <p:cNvSpPr/>
          <p:nvPr/>
        </p:nvSpPr>
        <p:spPr>
          <a:xfrm>
            <a:off x="447040" y="1042035"/>
            <a:ext cx="1417320" cy="300355"/>
          </a:xfrm>
          <a:prstGeom prst="roundRect">
            <a:avLst/>
          </a:prstGeom>
          <a:solidFill>
            <a:srgbClr val="B600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800" b="1" dirty="0">
                <a:solidFill>
                  <a:schemeClr val="bg1"/>
                </a:solidFill>
                <a:latin typeface="微软雅黑" panose="020B0503020204020204" charset="-122"/>
                <a:ea typeface="微软雅黑" panose="020B0503020204020204" charset="-122"/>
                <a:cs typeface="+mn-ea"/>
                <a:sym typeface="+mn-lt"/>
              </a:rPr>
              <a:t>解决的</a:t>
            </a:r>
            <a:r>
              <a:rPr lang="zh-CN" altLang="en-US" sz="1800" b="1" dirty="0">
                <a:solidFill>
                  <a:schemeClr val="bg1"/>
                </a:solidFill>
                <a:latin typeface="微软雅黑" panose="020B0503020204020204" charset="-122"/>
                <a:ea typeface="微软雅黑" panose="020B0503020204020204" charset="-122"/>
                <a:cs typeface="+mn-ea"/>
                <a:sym typeface="+mn-lt"/>
              </a:rPr>
              <a:t>问题</a:t>
            </a:r>
            <a:endParaRPr lang="zh-CN" altLang="en-US" sz="1800" b="1" dirty="0">
              <a:solidFill>
                <a:schemeClr val="bg1"/>
              </a:solidFill>
              <a:latin typeface="微软雅黑" panose="020B0503020204020204" charset="-122"/>
              <a:ea typeface="微软雅黑" panose="020B0503020204020204" charset="-122"/>
              <a:cs typeface="+mn-ea"/>
              <a:sym typeface="+mn-lt"/>
            </a:endParaRPr>
          </a:p>
        </p:txBody>
      </p:sp>
      <p:pic>
        <p:nvPicPr>
          <p:cNvPr id="6" name="图片 5"/>
          <p:cNvPicPr/>
          <p:nvPr/>
        </p:nvPicPr>
        <p:blipFill>
          <a:blip r:embed="rId1"/>
          <a:stretch>
            <a:fillRect/>
          </a:stretch>
        </p:blipFill>
        <p:spPr>
          <a:xfrm>
            <a:off x="5153025" y="1588770"/>
            <a:ext cx="3327400" cy="2218690"/>
          </a:xfrm>
          <a:prstGeom prst="rect">
            <a:avLst/>
          </a:prstGeom>
        </p:spPr>
      </p:pic>
      <p:sp>
        <p:nvSpPr>
          <p:cNvPr id="5" name="文本框 4"/>
          <p:cNvSpPr txBox="1"/>
          <p:nvPr/>
        </p:nvSpPr>
        <p:spPr>
          <a:xfrm>
            <a:off x="447040" y="3807460"/>
            <a:ext cx="8066405" cy="1014730"/>
          </a:xfrm>
          <a:prstGeom prst="rect">
            <a:avLst/>
          </a:prstGeom>
          <a:noFill/>
        </p:spPr>
        <p:txBody>
          <a:bodyPr wrap="square" rtlCol="0">
            <a:spAutoFit/>
          </a:bodyPr>
          <a:p>
            <a:pPr indent="457200" algn="l">
              <a:lnSpc>
                <a:spcPct val="125000"/>
              </a:lnSpc>
            </a:pPr>
            <a:r>
              <a:rPr lang="zh-CN" altLang="en-US" sz="1600" b="1" dirty="0">
                <a:latin typeface="+mj-ea"/>
                <a:ea typeface="+mj-ea"/>
              </a:rPr>
              <a:t>为了解决上述问题，我对</a:t>
            </a:r>
            <a:r>
              <a:rPr lang="en-US" altLang="zh-CN" sz="1600" b="1" dirty="0">
                <a:latin typeface="Times New Roman" panose="02020603050405020304" charset="0"/>
                <a:ea typeface="+mj-ea"/>
                <a:cs typeface="Times New Roman" panose="02020603050405020304" charset="0"/>
              </a:rPr>
              <a:t>RT-DETR</a:t>
            </a:r>
            <a:r>
              <a:rPr lang="zh-CN" altLang="en-US" sz="1600" b="1" dirty="0">
                <a:latin typeface="+mj-ea"/>
                <a:ea typeface="+mj-ea"/>
              </a:rPr>
              <a:t>模型进行了轻量化改进，以改进模型为核心，搭建了便捷高效的</a:t>
            </a:r>
            <a:r>
              <a:rPr lang="en-US" altLang="zh-CN" sz="1600" b="1" dirty="0">
                <a:latin typeface="+mj-ea"/>
                <a:ea typeface="+mj-ea"/>
              </a:rPr>
              <a:t>X</a:t>
            </a:r>
            <a:r>
              <a:rPr lang="zh-CN" altLang="en-US" sz="1600" b="1" dirty="0">
                <a:latin typeface="+mj-ea"/>
                <a:ea typeface="+mj-ea"/>
              </a:rPr>
              <a:t>射线违禁品检测系统，实现了违禁品的实时端到端检测，</a:t>
            </a:r>
            <a:r>
              <a:rPr lang="zh-CN" altLang="en-US" sz="1600" b="1" dirty="0">
                <a:latin typeface="+mj-ea"/>
                <a:ea typeface="+mj-ea"/>
              </a:rPr>
              <a:t>有效提升了安检效率和准确率，降低了人力成本，为公共安全提供了有力保障。</a:t>
            </a:r>
            <a:endParaRPr lang="zh-CN" altLang="en-US" sz="1600" b="1" dirty="0">
              <a:latin typeface="+mj-ea"/>
              <a:ea typeface="+mj-ea"/>
            </a:endParaRPr>
          </a:p>
        </p:txBody>
      </p:sp>
    </p:spTree>
    <p:custDataLst>
      <p:tags r:id="rId2"/>
    </p:custData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 name="组合 40"/>
          <p:cNvGrpSpPr/>
          <p:nvPr/>
        </p:nvGrpSpPr>
        <p:grpSpPr>
          <a:xfrm>
            <a:off x="-21180" y="1"/>
            <a:ext cx="1512524" cy="1488557"/>
            <a:chOff x="-28241" y="0"/>
            <a:chExt cx="1782305" cy="1754064"/>
          </a:xfrm>
        </p:grpSpPr>
        <p:sp>
          <p:nvSpPr>
            <p:cNvPr id="24" name="任意多边形: 形状 23"/>
            <p:cNvSpPr/>
            <p:nvPr/>
          </p:nvSpPr>
          <p:spPr>
            <a:xfrm>
              <a:off x="0" y="0"/>
              <a:ext cx="1754064" cy="1754064"/>
            </a:xfrm>
            <a:custGeom>
              <a:avLst/>
              <a:gdLst>
                <a:gd name="connsiteX0" fmla="*/ 0 w 1754064"/>
                <a:gd name="connsiteY0" fmla="*/ 0 h 1754064"/>
                <a:gd name="connsiteX1" fmla="*/ 1754064 w 1754064"/>
                <a:gd name="connsiteY1" fmla="*/ 0 h 1754064"/>
                <a:gd name="connsiteX2" fmla="*/ 0 w 1754064"/>
                <a:gd name="connsiteY2" fmla="*/ 1754064 h 1754064"/>
                <a:gd name="connsiteX3" fmla="*/ 0 w 1754064"/>
                <a:gd name="connsiteY3" fmla="*/ 0 h 1754064"/>
              </a:gdLst>
              <a:ahLst/>
              <a:cxnLst>
                <a:cxn ang="0">
                  <a:pos x="connsiteX0" y="connsiteY0"/>
                </a:cxn>
                <a:cxn ang="0">
                  <a:pos x="connsiteX1" y="connsiteY1"/>
                </a:cxn>
                <a:cxn ang="0">
                  <a:pos x="connsiteX2" y="connsiteY2"/>
                </a:cxn>
                <a:cxn ang="0">
                  <a:pos x="connsiteX3" y="connsiteY3"/>
                </a:cxn>
              </a:cxnLst>
              <a:rect l="l" t="t" r="r" b="b"/>
              <a:pathLst>
                <a:path w="1754064" h="1754064">
                  <a:moveTo>
                    <a:pt x="0" y="0"/>
                  </a:moveTo>
                  <a:lnTo>
                    <a:pt x="1754064" y="0"/>
                  </a:lnTo>
                  <a:cubicBezTo>
                    <a:pt x="1754064" y="968743"/>
                    <a:pt x="968743" y="1754064"/>
                    <a:pt x="0" y="1754064"/>
                  </a:cubicBezTo>
                  <a:lnTo>
                    <a:pt x="0" y="0"/>
                  </a:lnTo>
                  <a:close/>
                </a:path>
              </a:pathLst>
            </a:custGeom>
            <a:solidFill>
              <a:srgbClr val="B5BC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dirty="0">
                <a:solidFill>
                  <a:srgbClr val="7030A0"/>
                </a:solidFill>
                <a:latin typeface="方正清刻本悦宋简体" panose="02000000000000000000" charset="-122"/>
                <a:ea typeface="方正清刻本悦宋简体" panose="02000000000000000000" charset="-122"/>
              </a:endParaRPr>
            </a:p>
          </p:txBody>
        </p:sp>
        <p:sp>
          <p:nvSpPr>
            <p:cNvPr id="32" name="任意多边形: 形状 31"/>
            <p:cNvSpPr/>
            <p:nvPr/>
          </p:nvSpPr>
          <p:spPr>
            <a:xfrm>
              <a:off x="-28241" y="0"/>
              <a:ext cx="1555412" cy="1527171"/>
            </a:xfrm>
            <a:custGeom>
              <a:avLst/>
              <a:gdLst>
                <a:gd name="connsiteX0" fmla="*/ 0 w 1555412"/>
                <a:gd name="connsiteY0" fmla="*/ 0 h 1527171"/>
                <a:gd name="connsiteX1" fmla="*/ 1555412 w 1555412"/>
                <a:gd name="connsiteY1" fmla="*/ 0 h 1527171"/>
                <a:gd name="connsiteX2" fmla="*/ 28241 w 1555412"/>
                <a:gd name="connsiteY2" fmla="*/ 1527171 h 1527171"/>
                <a:gd name="connsiteX3" fmla="*/ 0 w 1555412"/>
                <a:gd name="connsiteY3" fmla="*/ 1525745 h 1527171"/>
                <a:gd name="connsiteX4" fmla="*/ 0 w 1555412"/>
                <a:gd name="connsiteY4" fmla="*/ 0 h 1527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5412" h="1527171">
                  <a:moveTo>
                    <a:pt x="0" y="0"/>
                  </a:moveTo>
                  <a:lnTo>
                    <a:pt x="1555412" y="0"/>
                  </a:lnTo>
                  <a:cubicBezTo>
                    <a:pt x="1555412" y="843433"/>
                    <a:pt x="871674" y="1527171"/>
                    <a:pt x="28241" y="1527171"/>
                  </a:cubicBezTo>
                  <a:lnTo>
                    <a:pt x="0" y="1525745"/>
                  </a:lnTo>
                  <a:lnTo>
                    <a:pt x="0" y="0"/>
                  </a:lnTo>
                  <a:close/>
                </a:path>
              </a:pathLst>
            </a:custGeom>
            <a:solidFill>
              <a:srgbClr val="B600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dirty="0">
                <a:solidFill>
                  <a:srgbClr val="7030A0"/>
                </a:solidFill>
                <a:latin typeface="方正清刻本悦宋简体" panose="02000000000000000000" charset="-122"/>
                <a:ea typeface="方正清刻本悦宋简体" panose="02000000000000000000" charset="-122"/>
              </a:endParaRPr>
            </a:p>
          </p:txBody>
        </p:sp>
      </p:grpSp>
      <p:grpSp>
        <p:nvGrpSpPr>
          <p:cNvPr id="42" name="组合 41"/>
          <p:cNvGrpSpPr/>
          <p:nvPr/>
        </p:nvGrpSpPr>
        <p:grpSpPr>
          <a:xfrm flipH="1" flipV="1">
            <a:off x="7653184" y="3690257"/>
            <a:ext cx="1523471" cy="1453241"/>
            <a:chOff x="-28241" y="0"/>
            <a:chExt cx="1782305" cy="1754064"/>
          </a:xfrm>
        </p:grpSpPr>
        <p:sp>
          <p:nvSpPr>
            <p:cNvPr id="43" name="任意多边形: 形状 42"/>
            <p:cNvSpPr/>
            <p:nvPr/>
          </p:nvSpPr>
          <p:spPr>
            <a:xfrm>
              <a:off x="0" y="0"/>
              <a:ext cx="1754064" cy="1754064"/>
            </a:xfrm>
            <a:custGeom>
              <a:avLst/>
              <a:gdLst>
                <a:gd name="connsiteX0" fmla="*/ 0 w 1754064"/>
                <a:gd name="connsiteY0" fmla="*/ 0 h 1754064"/>
                <a:gd name="connsiteX1" fmla="*/ 1754064 w 1754064"/>
                <a:gd name="connsiteY1" fmla="*/ 0 h 1754064"/>
                <a:gd name="connsiteX2" fmla="*/ 0 w 1754064"/>
                <a:gd name="connsiteY2" fmla="*/ 1754064 h 1754064"/>
                <a:gd name="connsiteX3" fmla="*/ 0 w 1754064"/>
                <a:gd name="connsiteY3" fmla="*/ 0 h 1754064"/>
              </a:gdLst>
              <a:ahLst/>
              <a:cxnLst>
                <a:cxn ang="0">
                  <a:pos x="connsiteX0" y="connsiteY0"/>
                </a:cxn>
                <a:cxn ang="0">
                  <a:pos x="connsiteX1" y="connsiteY1"/>
                </a:cxn>
                <a:cxn ang="0">
                  <a:pos x="connsiteX2" y="connsiteY2"/>
                </a:cxn>
                <a:cxn ang="0">
                  <a:pos x="connsiteX3" y="connsiteY3"/>
                </a:cxn>
              </a:cxnLst>
              <a:rect l="l" t="t" r="r" b="b"/>
              <a:pathLst>
                <a:path w="1754064" h="1754064">
                  <a:moveTo>
                    <a:pt x="0" y="0"/>
                  </a:moveTo>
                  <a:lnTo>
                    <a:pt x="1754064" y="0"/>
                  </a:lnTo>
                  <a:cubicBezTo>
                    <a:pt x="1754064" y="968743"/>
                    <a:pt x="968743" y="1754064"/>
                    <a:pt x="0" y="1754064"/>
                  </a:cubicBezTo>
                  <a:lnTo>
                    <a:pt x="0" y="0"/>
                  </a:lnTo>
                  <a:close/>
                </a:path>
              </a:pathLst>
            </a:custGeom>
            <a:solidFill>
              <a:srgbClr val="B5BC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7030A0"/>
                </a:solidFill>
                <a:latin typeface="方正清刻本悦宋简体" panose="02000000000000000000" charset="-122"/>
                <a:ea typeface="方正清刻本悦宋简体" panose="02000000000000000000" charset="-122"/>
              </a:endParaRPr>
            </a:p>
          </p:txBody>
        </p:sp>
        <p:sp>
          <p:nvSpPr>
            <p:cNvPr id="44" name="任意多边形: 形状 43"/>
            <p:cNvSpPr/>
            <p:nvPr/>
          </p:nvSpPr>
          <p:spPr>
            <a:xfrm>
              <a:off x="-28241" y="0"/>
              <a:ext cx="1555412" cy="1527171"/>
            </a:xfrm>
            <a:custGeom>
              <a:avLst/>
              <a:gdLst>
                <a:gd name="connsiteX0" fmla="*/ 0 w 1555412"/>
                <a:gd name="connsiteY0" fmla="*/ 0 h 1527171"/>
                <a:gd name="connsiteX1" fmla="*/ 1555412 w 1555412"/>
                <a:gd name="connsiteY1" fmla="*/ 0 h 1527171"/>
                <a:gd name="connsiteX2" fmla="*/ 28241 w 1555412"/>
                <a:gd name="connsiteY2" fmla="*/ 1527171 h 1527171"/>
                <a:gd name="connsiteX3" fmla="*/ 0 w 1555412"/>
                <a:gd name="connsiteY3" fmla="*/ 1525745 h 1527171"/>
                <a:gd name="connsiteX4" fmla="*/ 0 w 1555412"/>
                <a:gd name="connsiteY4" fmla="*/ 0 h 1527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5412" h="1527171">
                  <a:moveTo>
                    <a:pt x="0" y="0"/>
                  </a:moveTo>
                  <a:lnTo>
                    <a:pt x="1555412" y="0"/>
                  </a:lnTo>
                  <a:cubicBezTo>
                    <a:pt x="1555412" y="843433"/>
                    <a:pt x="871674" y="1527171"/>
                    <a:pt x="28241" y="1527171"/>
                  </a:cubicBezTo>
                  <a:lnTo>
                    <a:pt x="0" y="1525745"/>
                  </a:lnTo>
                  <a:lnTo>
                    <a:pt x="0" y="0"/>
                  </a:lnTo>
                  <a:close/>
                </a:path>
              </a:pathLst>
            </a:custGeom>
            <a:solidFill>
              <a:srgbClr val="B600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7030A0"/>
                </a:solidFill>
                <a:latin typeface="方正清刻本悦宋简体" panose="02000000000000000000" charset="-122"/>
                <a:ea typeface="方正清刻本悦宋简体" panose="02000000000000000000" charset="-122"/>
              </a:endParaRPr>
            </a:p>
          </p:txBody>
        </p:sp>
      </p:grpSp>
      <p:grpSp>
        <p:nvGrpSpPr>
          <p:cNvPr id="2" name="组合 1"/>
          <p:cNvGrpSpPr/>
          <p:nvPr/>
        </p:nvGrpSpPr>
        <p:grpSpPr>
          <a:xfrm>
            <a:off x="3743428" y="1127648"/>
            <a:ext cx="1590843" cy="1567165"/>
            <a:chOff x="3743428" y="709539"/>
            <a:chExt cx="1590843" cy="1567165"/>
          </a:xfrm>
        </p:grpSpPr>
        <p:grpSp>
          <p:nvGrpSpPr>
            <p:cNvPr id="3" name="组合 2"/>
            <p:cNvGrpSpPr/>
            <p:nvPr/>
          </p:nvGrpSpPr>
          <p:grpSpPr>
            <a:xfrm>
              <a:off x="3743428" y="709539"/>
              <a:ext cx="1590843" cy="1567165"/>
              <a:chOff x="3776578" y="1205950"/>
              <a:chExt cx="1590843" cy="1567165"/>
            </a:xfrm>
          </p:grpSpPr>
          <p:sp>
            <p:nvSpPr>
              <p:cNvPr id="19" name="椭圆 18"/>
              <p:cNvSpPr/>
              <p:nvPr/>
            </p:nvSpPr>
            <p:spPr>
              <a:xfrm>
                <a:off x="3776578" y="1205950"/>
                <a:ext cx="1590843" cy="1567165"/>
              </a:xfrm>
              <a:prstGeom prst="ellipse">
                <a:avLst/>
              </a:prstGeom>
              <a:noFill/>
              <a:ln w="28575">
                <a:solidFill>
                  <a:srgbClr val="B6000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dirty="0">
                  <a:solidFill>
                    <a:srgbClr val="B60005"/>
                  </a:solidFill>
                  <a:latin typeface="方正清刻本悦宋简体" panose="02000000000000000000" charset="-122"/>
                  <a:ea typeface="方正清刻本悦宋简体" panose="02000000000000000000" charset="-122"/>
                </a:endParaRPr>
              </a:p>
            </p:txBody>
          </p:sp>
          <p:sp>
            <p:nvSpPr>
              <p:cNvPr id="20" name="椭圆 19"/>
              <p:cNvSpPr/>
              <p:nvPr/>
            </p:nvSpPr>
            <p:spPr>
              <a:xfrm>
                <a:off x="3916903" y="1342322"/>
                <a:ext cx="1310191" cy="1294442"/>
              </a:xfrm>
              <a:prstGeom prst="ellipse">
                <a:avLst/>
              </a:prstGeom>
              <a:solidFill>
                <a:srgbClr val="B60005"/>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7030A0"/>
                  </a:solidFill>
                  <a:latin typeface="方正清刻本悦宋简体" panose="02000000000000000000" charset="-122"/>
                  <a:ea typeface="方正清刻本悦宋简体" panose="02000000000000000000" charset="-122"/>
                </a:endParaRPr>
              </a:p>
            </p:txBody>
          </p:sp>
        </p:grpSp>
        <p:sp>
          <p:nvSpPr>
            <p:cNvPr id="21" name="文本框 20"/>
            <p:cNvSpPr txBox="1"/>
            <p:nvPr/>
          </p:nvSpPr>
          <p:spPr>
            <a:xfrm>
              <a:off x="3957972" y="986337"/>
              <a:ext cx="1161752" cy="1014730"/>
            </a:xfrm>
            <a:prstGeom prst="rect">
              <a:avLst/>
            </a:prstGeom>
            <a:noFill/>
            <a:ln>
              <a:noFill/>
            </a:ln>
          </p:spPr>
          <p:txBody>
            <a:bodyPr wrap="square" rtlCol="0">
              <a:spAutoFit/>
            </a:bodyPr>
            <a:lstStyle>
              <a:defPPr>
                <a:defRPr lang="zh-CN"/>
              </a:defPPr>
              <a:lvl1pPr algn="ctr">
                <a:defRPr sz="6000" b="1">
                  <a:blipFill dpi="0" rotWithShape="1">
                    <a:blip r:embed="rId1"/>
                    <a:srcRect/>
                    <a:stretch>
                      <a:fillRect/>
                    </a:stretch>
                  </a:blipFill>
                </a:defRPr>
              </a:lvl1pPr>
            </a:lstStyle>
            <a:p>
              <a:r>
                <a:rPr lang="en-US" altLang="zh-CN" b="0" dirty="0">
                  <a:solidFill>
                    <a:schemeClr val="bg1"/>
                  </a:solidFill>
                  <a:latin typeface="方正清刻本悦宋简体" panose="02000000000000000000" charset="-122"/>
                  <a:ea typeface="方正清刻本悦宋简体" panose="02000000000000000000" charset="-122"/>
                  <a:cs typeface="Arial" panose="020B0604020202020204" pitchFamily="34" charset="0"/>
                </a:rPr>
                <a:t>02</a:t>
              </a:r>
              <a:endParaRPr lang="en-US" altLang="zh-CN" b="0" dirty="0">
                <a:solidFill>
                  <a:schemeClr val="bg1"/>
                </a:solidFill>
                <a:latin typeface="方正清刻本悦宋简体" panose="02000000000000000000" charset="-122"/>
                <a:ea typeface="方正清刻本悦宋简体" panose="02000000000000000000" charset="-122"/>
                <a:cs typeface="Arial" panose="020B0604020202020204" pitchFamily="34" charset="0"/>
              </a:endParaRPr>
            </a:p>
          </p:txBody>
        </p:sp>
      </p:grpSp>
      <p:sp>
        <p:nvSpPr>
          <p:cNvPr id="22" name="矩形 21"/>
          <p:cNvSpPr/>
          <p:nvPr/>
        </p:nvSpPr>
        <p:spPr>
          <a:xfrm>
            <a:off x="1424511" y="2829524"/>
            <a:ext cx="6228673" cy="922020"/>
          </a:xfrm>
          <a:prstGeom prst="rect">
            <a:avLst/>
          </a:prstGeom>
        </p:spPr>
        <p:txBody>
          <a:bodyPr wrap="square">
            <a:spAutoFit/>
          </a:bodyPr>
          <a:lstStyle/>
          <a:p>
            <a:pPr algn="ctr">
              <a:lnSpc>
                <a:spcPct val="150000"/>
              </a:lnSpc>
            </a:pPr>
            <a:r>
              <a:rPr lang="zh-CN" altLang="en-US" sz="3600" b="1" dirty="0">
                <a:solidFill>
                  <a:srgbClr val="B60005"/>
                </a:solidFill>
                <a:latin typeface="微软雅黑" panose="020B0503020204020204" charset="-122"/>
                <a:ea typeface="微软雅黑" panose="020B0503020204020204" charset="-122"/>
              </a:rPr>
              <a:t>开发环境介绍</a:t>
            </a:r>
            <a:endParaRPr lang="zh-CN" altLang="en-US" sz="3600" b="1" dirty="0">
              <a:solidFill>
                <a:srgbClr val="B60005"/>
              </a:solidFill>
              <a:latin typeface="微软雅黑" panose="020B0503020204020204" charset="-122"/>
              <a:ea typeface="微软雅黑" panose="020B0503020204020204" charset="-122"/>
            </a:endParaRPr>
          </a:p>
        </p:txBody>
      </p:sp>
    </p:spTree>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50597" y="221066"/>
            <a:ext cx="2966720" cy="521970"/>
          </a:xfrm>
          <a:prstGeom prst="rect">
            <a:avLst/>
          </a:prstGeom>
        </p:spPr>
        <p:txBody>
          <a:bodyPr wrap="none">
            <a:spAutoFit/>
          </a:bodyPr>
          <a:lstStyle/>
          <a:p>
            <a:pPr algn="l"/>
            <a:r>
              <a:rPr lang="en-US" altLang="zh-CN" sz="2800" b="1" dirty="0">
                <a:solidFill>
                  <a:srgbClr val="B60005"/>
                </a:solidFill>
                <a:latin typeface="微软雅黑" panose="020B0503020204020204" charset="-122"/>
                <a:ea typeface="微软雅黑" panose="020B0503020204020204" charset="-122"/>
              </a:rPr>
              <a:t>02  </a:t>
            </a:r>
            <a:r>
              <a:rPr lang="zh-CN" altLang="en-US" sz="2800" b="1" dirty="0">
                <a:solidFill>
                  <a:srgbClr val="B60005"/>
                </a:solidFill>
                <a:latin typeface="微软雅黑" panose="020B0503020204020204" charset="-122"/>
                <a:ea typeface="微软雅黑" panose="020B0503020204020204" charset="-122"/>
              </a:rPr>
              <a:t>开发环境介绍</a:t>
            </a:r>
            <a:endParaRPr lang="zh-CN" altLang="en-US" sz="2800" b="1" dirty="0">
              <a:solidFill>
                <a:srgbClr val="B60005"/>
              </a:solidFill>
              <a:latin typeface="微软雅黑" panose="020B0503020204020204" charset="-122"/>
              <a:ea typeface="微软雅黑" panose="020B0503020204020204" charset="-122"/>
            </a:endParaRPr>
          </a:p>
        </p:txBody>
      </p:sp>
      <p:sp>
        <p:nvSpPr>
          <p:cNvPr id="25" name="矩形: 圆角 24"/>
          <p:cNvSpPr/>
          <p:nvPr/>
        </p:nvSpPr>
        <p:spPr>
          <a:xfrm>
            <a:off x="496570" y="3515995"/>
            <a:ext cx="1219835" cy="300355"/>
          </a:xfrm>
          <a:prstGeom prst="roundRect">
            <a:avLst/>
          </a:prstGeom>
          <a:solidFill>
            <a:srgbClr val="B600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800" b="1" dirty="0">
                <a:solidFill>
                  <a:schemeClr val="bg1"/>
                </a:solidFill>
                <a:latin typeface="微软雅黑" panose="020B0503020204020204" charset="-122"/>
                <a:ea typeface="微软雅黑" panose="020B0503020204020204" charset="-122"/>
                <a:cs typeface="+mn-ea"/>
                <a:sym typeface="+mn-lt"/>
              </a:rPr>
              <a:t>代码</a:t>
            </a:r>
            <a:r>
              <a:rPr lang="zh-CN" altLang="en-US" sz="1800" b="1" dirty="0">
                <a:solidFill>
                  <a:schemeClr val="bg1"/>
                </a:solidFill>
                <a:latin typeface="微软雅黑" panose="020B0503020204020204" charset="-122"/>
                <a:ea typeface="微软雅黑" panose="020B0503020204020204" charset="-122"/>
                <a:cs typeface="+mn-ea"/>
                <a:sym typeface="+mn-lt"/>
              </a:rPr>
              <a:t>开发</a:t>
            </a:r>
            <a:endParaRPr lang="zh-CN" altLang="en-US" sz="1800" b="1" dirty="0">
              <a:solidFill>
                <a:schemeClr val="bg1"/>
              </a:solidFill>
              <a:latin typeface="微软雅黑" panose="020B0503020204020204" charset="-122"/>
              <a:ea typeface="微软雅黑" panose="020B0503020204020204" charset="-122"/>
              <a:cs typeface="+mn-ea"/>
              <a:sym typeface="+mn-lt"/>
            </a:endParaRPr>
          </a:p>
        </p:txBody>
      </p:sp>
      <p:sp>
        <p:nvSpPr>
          <p:cNvPr id="4" name="矩形: 圆角 24"/>
          <p:cNvSpPr/>
          <p:nvPr/>
        </p:nvSpPr>
        <p:spPr>
          <a:xfrm>
            <a:off x="5440045" y="3526155"/>
            <a:ext cx="1153160" cy="300355"/>
          </a:xfrm>
          <a:prstGeom prst="roundRect">
            <a:avLst/>
          </a:prstGeom>
          <a:solidFill>
            <a:srgbClr val="B600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800" b="1" dirty="0">
                <a:solidFill>
                  <a:schemeClr val="bg1"/>
                </a:solidFill>
                <a:latin typeface="微软雅黑" panose="020B0503020204020204" charset="-122"/>
                <a:ea typeface="微软雅黑" panose="020B0503020204020204" charset="-122"/>
                <a:cs typeface="+mn-ea"/>
                <a:sym typeface="+mn-lt"/>
              </a:rPr>
              <a:t>模型</a:t>
            </a:r>
            <a:r>
              <a:rPr lang="zh-CN" altLang="en-US" sz="1800" b="1" dirty="0">
                <a:solidFill>
                  <a:schemeClr val="bg1"/>
                </a:solidFill>
                <a:latin typeface="微软雅黑" panose="020B0503020204020204" charset="-122"/>
                <a:ea typeface="微软雅黑" panose="020B0503020204020204" charset="-122"/>
                <a:cs typeface="+mn-ea"/>
                <a:sym typeface="+mn-lt"/>
              </a:rPr>
              <a:t>对比</a:t>
            </a:r>
            <a:endParaRPr lang="zh-CN" altLang="en-US" sz="1800" b="1" dirty="0">
              <a:solidFill>
                <a:schemeClr val="bg1"/>
              </a:solidFill>
              <a:latin typeface="微软雅黑" panose="020B0503020204020204" charset="-122"/>
              <a:ea typeface="微软雅黑" panose="020B0503020204020204" charset="-122"/>
              <a:cs typeface="+mn-ea"/>
              <a:sym typeface="+mn-lt"/>
            </a:endParaRPr>
          </a:p>
        </p:txBody>
      </p:sp>
      <p:pic>
        <p:nvPicPr>
          <p:cNvPr id="5" name="图片 4" descr="DeviconVscode"/>
          <p:cNvPicPr>
            <a:picLocks noChangeAspect="1"/>
          </p:cNvPicPr>
          <p:nvPr/>
        </p:nvPicPr>
        <p:blipFill>
          <a:blip r:embed="rId1"/>
          <a:stretch>
            <a:fillRect/>
          </a:stretch>
        </p:blipFill>
        <p:spPr>
          <a:xfrm>
            <a:off x="496570" y="1532255"/>
            <a:ext cx="1219200" cy="1219200"/>
          </a:xfrm>
          <a:prstGeom prst="rect">
            <a:avLst/>
          </a:prstGeom>
        </p:spPr>
      </p:pic>
      <p:pic>
        <p:nvPicPr>
          <p:cNvPr id="7" name="图片 6" descr="DeviconQt"/>
          <p:cNvPicPr>
            <a:picLocks noChangeAspect="1"/>
          </p:cNvPicPr>
          <p:nvPr/>
        </p:nvPicPr>
        <p:blipFill>
          <a:blip r:embed="rId2"/>
          <a:stretch>
            <a:fillRect/>
          </a:stretch>
        </p:blipFill>
        <p:spPr>
          <a:xfrm>
            <a:off x="7595235" y="1532255"/>
            <a:ext cx="1219200" cy="1219200"/>
          </a:xfrm>
          <a:prstGeom prst="rect">
            <a:avLst/>
          </a:prstGeom>
        </p:spPr>
      </p:pic>
      <p:pic>
        <p:nvPicPr>
          <p:cNvPr id="8" name="图片 7" descr="64777c3e071ec953437e6950_logo"/>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148840" y="1887455"/>
            <a:ext cx="2289175" cy="508800"/>
          </a:xfrm>
          <a:prstGeom prst="rect">
            <a:avLst/>
          </a:prstGeom>
        </p:spPr>
      </p:pic>
      <p:pic>
        <p:nvPicPr>
          <p:cNvPr id="9" name="图片 8" descr="mmdet-logo"/>
          <p:cNvPicPr>
            <a:picLocks noChangeAspect="1"/>
          </p:cNvPicPr>
          <p:nvPr/>
        </p:nvPicPr>
        <p:blipFill>
          <a:blip r:embed="rId5"/>
          <a:srcRect l="13294" t="12859" r="7165" b="11782"/>
          <a:stretch>
            <a:fillRect/>
          </a:stretch>
        </p:blipFill>
        <p:spPr>
          <a:xfrm>
            <a:off x="4871085" y="1808798"/>
            <a:ext cx="2291080" cy="666115"/>
          </a:xfrm>
          <a:prstGeom prst="rect">
            <a:avLst/>
          </a:prstGeom>
        </p:spPr>
      </p:pic>
      <p:sp>
        <p:nvSpPr>
          <p:cNvPr id="10" name="矩形: 圆角 24"/>
          <p:cNvSpPr/>
          <p:nvPr/>
        </p:nvSpPr>
        <p:spPr>
          <a:xfrm>
            <a:off x="2727325" y="3526155"/>
            <a:ext cx="1131570" cy="300355"/>
          </a:xfrm>
          <a:prstGeom prst="roundRect">
            <a:avLst/>
          </a:prstGeom>
          <a:solidFill>
            <a:srgbClr val="B600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800" b="1" dirty="0">
                <a:solidFill>
                  <a:schemeClr val="bg1"/>
                </a:solidFill>
                <a:latin typeface="微软雅黑" panose="020B0503020204020204" charset="-122"/>
                <a:ea typeface="微软雅黑" panose="020B0503020204020204" charset="-122"/>
                <a:cs typeface="+mn-ea"/>
                <a:sym typeface="+mn-lt"/>
              </a:rPr>
              <a:t>模型</a:t>
            </a:r>
            <a:r>
              <a:rPr lang="zh-CN" altLang="en-US" sz="1800" b="1" dirty="0">
                <a:solidFill>
                  <a:schemeClr val="bg1"/>
                </a:solidFill>
                <a:latin typeface="微软雅黑" panose="020B0503020204020204" charset="-122"/>
                <a:ea typeface="微软雅黑" panose="020B0503020204020204" charset="-122"/>
                <a:cs typeface="+mn-ea"/>
                <a:sym typeface="+mn-lt"/>
              </a:rPr>
              <a:t>搭建</a:t>
            </a:r>
            <a:endParaRPr lang="zh-CN" altLang="en-US" sz="1800" b="1" dirty="0">
              <a:solidFill>
                <a:schemeClr val="bg1"/>
              </a:solidFill>
              <a:latin typeface="微软雅黑" panose="020B0503020204020204" charset="-122"/>
              <a:ea typeface="微软雅黑" panose="020B0503020204020204" charset="-122"/>
              <a:cs typeface="+mn-ea"/>
              <a:sym typeface="+mn-lt"/>
            </a:endParaRPr>
          </a:p>
        </p:txBody>
      </p:sp>
      <p:sp>
        <p:nvSpPr>
          <p:cNvPr id="11" name="矩形: 圆角 24"/>
          <p:cNvSpPr/>
          <p:nvPr/>
        </p:nvSpPr>
        <p:spPr>
          <a:xfrm>
            <a:off x="7595235" y="3526155"/>
            <a:ext cx="1219835" cy="300355"/>
          </a:xfrm>
          <a:prstGeom prst="roundRect">
            <a:avLst/>
          </a:prstGeom>
          <a:solidFill>
            <a:srgbClr val="B600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800" b="1" dirty="0">
                <a:solidFill>
                  <a:schemeClr val="bg1"/>
                </a:solidFill>
                <a:latin typeface="微软雅黑" panose="020B0503020204020204" charset="-122"/>
                <a:ea typeface="微软雅黑" panose="020B0503020204020204" charset="-122"/>
                <a:cs typeface="+mn-ea"/>
                <a:sym typeface="+mn-lt"/>
              </a:rPr>
              <a:t>界面搭建</a:t>
            </a:r>
            <a:endParaRPr lang="zh-CN" altLang="en-US" sz="1800" b="1" dirty="0">
              <a:solidFill>
                <a:schemeClr val="bg1"/>
              </a:solidFill>
              <a:latin typeface="微软雅黑" panose="020B0503020204020204" charset="-122"/>
              <a:ea typeface="微软雅黑" panose="020B0503020204020204" charset="-122"/>
              <a:cs typeface="+mn-ea"/>
              <a:sym typeface="+mn-lt"/>
            </a:endParaRPr>
          </a:p>
        </p:txBody>
      </p:sp>
    </p:spTree>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 name="组合 40"/>
          <p:cNvGrpSpPr/>
          <p:nvPr/>
        </p:nvGrpSpPr>
        <p:grpSpPr>
          <a:xfrm>
            <a:off x="-21180" y="1"/>
            <a:ext cx="1512524" cy="1488557"/>
            <a:chOff x="-28241" y="0"/>
            <a:chExt cx="1782305" cy="1754064"/>
          </a:xfrm>
        </p:grpSpPr>
        <p:sp>
          <p:nvSpPr>
            <p:cNvPr id="24" name="任意多边形: 形状 23"/>
            <p:cNvSpPr/>
            <p:nvPr/>
          </p:nvSpPr>
          <p:spPr>
            <a:xfrm>
              <a:off x="0" y="0"/>
              <a:ext cx="1754064" cy="1754064"/>
            </a:xfrm>
            <a:custGeom>
              <a:avLst/>
              <a:gdLst>
                <a:gd name="connsiteX0" fmla="*/ 0 w 1754064"/>
                <a:gd name="connsiteY0" fmla="*/ 0 h 1754064"/>
                <a:gd name="connsiteX1" fmla="*/ 1754064 w 1754064"/>
                <a:gd name="connsiteY1" fmla="*/ 0 h 1754064"/>
                <a:gd name="connsiteX2" fmla="*/ 0 w 1754064"/>
                <a:gd name="connsiteY2" fmla="*/ 1754064 h 1754064"/>
                <a:gd name="connsiteX3" fmla="*/ 0 w 1754064"/>
                <a:gd name="connsiteY3" fmla="*/ 0 h 1754064"/>
              </a:gdLst>
              <a:ahLst/>
              <a:cxnLst>
                <a:cxn ang="0">
                  <a:pos x="connsiteX0" y="connsiteY0"/>
                </a:cxn>
                <a:cxn ang="0">
                  <a:pos x="connsiteX1" y="connsiteY1"/>
                </a:cxn>
                <a:cxn ang="0">
                  <a:pos x="connsiteX2" y="connsiteY2"/>
                </a:cxn>
                <a:cxn ang="0">
                  <a:pos x="connsiteX3" y="connsiteY3"/>
                </a:cxn>
              </a:cxnLst>
              <a:rect l="l" t="t" r="r" b="b"/>
              <a:pathLst>
                <a:path w="1754064" h="1754064">
                  <a:moveTo>
                    <a:pt x="0" y="0"/>
                  </a:moveTo>
                  <a:lnTo>
                    <a:pt x="1754064" y="0"/>
                  </a:lnTo>
                  <a:cubicBezTo>
                    <a:pt x="1754064" y="968743"/>
                    <a:pt x="968743" y="1754064"/>
                    <a:pt x="0" y="1754064"/>
                  </a:cubicBezTo>
                  <a:lnTo>
                    <a:pt x="0" y="0"/>
                  </a:lnTo>
                  <a:close/>
                </a:path>
              </a:pathLst>
            </a:custGeom>
            <a:solidFill>
              <a:srgbClr val="B5BC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dirty="0">
                <a:solidFill>
                  <a:srgbClr val="7030A0"/>
                </a:solidFill>
                <a:latin typeface="方正清刻本悦宋简体" panose="02000000000000000000" charset="-122"/>
                <a:ea typeface="方正清刻本悦宋简体" panose="02000000000000000000" charset="-122"/>
              </a:endParaRPr>
            </a:p>
          </p:txBody>
        </p:sp>
        <p:sp>
          <p:nvSpPr>
            <p:cNvPr id="32" name="任意多边形: 形状 31"/>
            <p:cNvSpPr/>
            <p:nvPr/>
          </p:nvSpPr>
          <p:spPr>
            <a:xfrm>
              <a:off x="-28241" y="0"/>
              <a:ext cx="1555412" cy="1527171"/>
            </a:xfrm>
            <a:custGeom>
              <a:avLst/>
              <a:gdLst>
                <a:gd name="connsiteX0" fmla="*/ 0 w 1555412"/>
                <a:gd name="connsiteY0" fmla="*/ 0 h 1527171"/>
                <a:gd name="connsiteX1" fmla="*/ 1555412 w 1555412"/>
                <a:gd name="connsiteY1" fmla="*/ 0 h 1527171"/>
                <a:gd name="connsiteX2" fmla="*/ 28241 w 1555412"/>
                <a:gd name="connsiteY2" fmla="*/ 1527171 h 1527171"/>
                <a:gd name="connsiteX3" fmla="*/ 0 w 1555412"/>
                <a:gd name="connsiteY3" fmla="*/ 1525745 h 1527171"/>
                <a:gd name="connsiteX4" fmla="*/ 0 w 1555412"/>
                <a:gd name="connsiteY4" fmla="*/ 0 h 1527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5412" h="1527171">
                  <a:moveTo>
                    <a:pt x="0" y="0"/>
                  </a:moveTo>
                  <a:lnTo>
                    <a:pt x="1555412" y="0"/>
                  </a:lnTo>
                  <a:cubicBezTo>
                    <a:pt x="1555412" y="843433"/>
                    <a:pt x="871674" y="1527171"/>
                    <a:pt x="28241" y="1527171"/>
                  </a:cubicBezTo>
                  <a:lnTo>
                    <a:pt x="0" y="1525745"/>
                  </a:lnTo>
                  <a:lnTo>
                    <a:pt x="0" y="0"/>
                  </a:lnTo>
                  <a:close/>
                </a:path>
              </a:pathLst>
            </a:custGeom>
            <a:solidFill>
              <a:srgbClr val="B600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dirty="0">
                <a:solidFill>
                  <a:srgbClr val="7030A0"/>
                </a:solidFill>
                <a:latin typeface="方正清刻本悦宋简体" panose="02000000000000000000" charset="-122"/>
                <a:ea typeface="方正清刻本悦宋简体" panose="02000000000000000000" charset="-122"/>
              </a:endParaRPr>
            </a:p>
          </p:txBody>
        </p:sp>
      </p:grpSp>
      <p:grpSp>
        <p:nvGrpSpPr>
          <p:cNvPr id="42" name="组合 41"/>
          <p:cNvGrpSpPr/>
          <p:nvPr/>
        </p:nvGrpSpPr>
        <p:grpSpPr>
          <a:xfrm flipH="1" flipV="1">
            <a:off x="7653184" y="3690257"/>
            <a:ext cx="1523471" cy="1453241"/>
            <a:chOff x="-28241" y="0"/>
            <a:chExt cx="1782305" cy="1754064"/>
          </a:xfrm>
        </p:grpSpPr>
        <p:sp>
          <p:nvSpPr>
            <p:cNvPr id="43" name="任意多边形: 形状 42"/>
            <p:cNvSpPr/>
            <p:nvPr/>
          </p:nvSpPr>
          <p:spPr>
            <a:xfrm>
              <a:off x="0" y="0"/>
              <a:ext cx="1754064" cy="1754064"/>
            </a:xfrm>
            <a:custGeom>
              <a:avLst/>
              <a:gdLst>
                <a:gd name="connsiteX0" fmla="*/ 0 w 1754064"/>
                <a:gd name="connsiteY0" fmla="*/ 0 h 1754064"/>
                <a:gd name="connsiteX1" fmla="*/ 1754064 w 1754064"/>
                <a:gd name="connsiteY1" fmla="*/ 0 h 1754064"/>
                <a:gd name="connsiteX2" fmla="*/ 0 w 1754064"/>
                <a:gd name="connsiteY2" fmla="*/ 1754064 h 1754064"/>
                <a:gd name="connsiteX3" fmla="*/ 0 w 1754064"/>
                <a:gd name="connsiteY3" fmla="*/ 0 h 1754064"/>
              </a:gdLst>
              <a:ahLst/>
              <a:cxnLst>
                <a:cxn ang="0">
                  <a:pos x="connsiteX0" y="connsiteY0"/>
                </a:cxn>
                <a:cxn ang="0">
                  <a:pos x="connsiteX1" y="connsiteY1"/>
                </a:cxn>
                <a:cxn ang="0">
                  <a:pos x="connsiteX2" y="connsiteY2"/>
                </a:cxn>
                <a:cxn ang="0">
                  <a:pos x="connsiteX3" y="connsiteY3"/>
                </a:cxn>
              </a:cxnLst>
              <a:rect l="l" t="t" r="r" b="b"/>
              <a:pathLst>
                <a:path w="1754064" h="1754064">
                  <a:moveTo>
                    <a:pt x="0" y="0"/>
                  </a:moveTo>
                  <a:lnTo>
                    <a:pt x="1754064" y="0"/>
                  </a:lnTo>
                  <a:cubicBezTo>
                    <a:pt x="1754064" y="968743"/>
                    <a:pt x="968743" y="1754064"/>
                    <a:pt x="0" y="1754064"/>
                  </a:cubicBezTo>
                  <a:lnTo>
                    <a:pt x="0" y="0"/>
                  </a:lnTo>
                  <a:close/>
                </a:path>
              </a:pathLst>
            </a:custGeom>
            <a:solidFill>
              <a:srgbClr val="B5BC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7030A0"/>
                </a:solidFill>
                <a:latin typeface="方正清刻本悦宋简体" panose="02000000000000000000" charset="-122"/>
                <a:ea typeface="方正清刻本悦宋简体" panose="02000000000000000000" charset="-122"/>
              </a:endParaRPr>
            </a:p>
          </p:txBody>
        </p:sp>
        <p:sp>
          <p:nvSpPr>
            <p:cNvPr id="44" name="任意多边形: 形状 43"/>
            <p:cNvSpPr/>
            <p:nvPr/>
          </p:nvSpPr>
          <p:spPr>
            <a:xfrm>
              <a:off x="-28241" y="0"/>
              <a:ext cx="1555412" cy="1527171"/>
            </a:xfrm>
            <a:custGeom>
              <a:avLst/>
              <a:gdLst>
                <a:gd name="connsiteX0" fmla="*/ 0 w 1555412"/>
                <a:gd name="connsiteY0" fmla="*/ 0 h 1527171"/>
                <a:gd name="connsiteX1" fmla="*/ 1555412 w 1555412"/>
                <a:gd name="connsiteY1" fmla="*/ 0 h 1527171"/>
                <a:gd name="connsiteX2" fmla="*/ 28241 w 1555412"/>
                <a:gd name="connsiteY2" fmla="*/ 1527171 h 1527171"/>
                <a:gd name="connsiteX3" fmla="*/ 0 w 1555412"/>
                <a:gd name="connsiteY3" fmla="*/ 1525745 h 1527171"/>
                <a:gd name="connsiteX4" fmla="*/ 0 w 1555412"/>
                <a:gd name="connsiteY4" fmla="*/ 0 h 1527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5412" h="1527171">
                  <a:moveTo>
                    <a:pt x="0" y="0"/>
                  </a:moveTo>
                  <a:lnTo>
                    <a:pt x="1555412" y="0"/>
                  </a:lnTo>
                  <a:cubicBezTo>
                    <a:pt x="1555412" y="843433"/>
                    <a:pt x="871674" y="1527171"/>
                    <a:pt x="28241" y="1527171"/>
                  </a:cubicBezTo>
                  <a:lnTo>
                    <a:pt x="0" y="1525745"/>
                  </a:lnTo>
                  <a:lnTo>
                    <a:pt x="0" y="0"/>
                  </a:lnTo>
                  <a:close/>
                </a:path>
              </a:pathLst>
            </a:custGeom>
            <a:solidFill>
              <a:srgbClr val="B600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7030A0"/>
                </a:solidFill>
                <a:latin typeface="方正清刻本悦宋简体" panose="02000000000000000000" charset="-122"/>
                <a:ea typeface="方正清刻本悦宋简体" panose="02000000000000000000" charset="-122"/>
              </a:endParaRPr>
            </a:p>
          </p:txBody>
        </p:sp>
      </p:grpSp>
      <p:grpSp>
        <p:nvGrpSpPr>
          <p:cNvPr id="2" name="组合 1"/>
          <p:cNvGrpSpPr/>
          <p:nvPr/>
        </p:nvGrpSpPr>
        <p:grpSpPr>
          <a:xfrm>
            <a:off x="3743428" y="1127648"/>
            <a:ext cx="1590843" cy="1567165"/>
            <a:chOff x="3743428" y="709539"/>
            <a:chExt cx="1590843" cy="1567165"/>
          </a:xfrm>
        </p:grpSpPr>
        <p:grpSp>
          <p:nvGrpSpPr>
            <p:cNvPr id="3" name="组合 2"/>
            <p:cNvGrpSpPr/>
            <p:nvPr/>
          </p:nvGrpSpPr>
          <p:grpSpPr>
            <a:xfrm>
              <a:off x="3743428" y="709539"/>
              <a:ext cx="1590843" cy="1567165"/>
              <a:chOff x="3776578" y="1205950"/>
              <a:chExt cx="1590843" cy="1567165"/>
            </a:xfrm>
          </p:grpSpPr>
          <p:sp>
            <p:nvSpPr>
              <p:cNvPr id="19" name="椭圆 18"/>
              <p:cNvSpPr/>
              <p:nvPr/>
            </p:nvSpPr>
            <p:spPr>
              <a:xfrm>
                <a:off x="3776578" y="1205950"/>
                <a:ext cx="1590843" cy="1567165"/>
              </a:xfrm>
              <a:prstGeom prst="ellipse">
                <a:avLst/>
              </a:prstGeom>
              <a:noFill/>
              <a:ln w="28575">
                <a:solidFill>
                  <a:srgbClr val="B6000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dirty="0">
                  <a:solidFill>
                    <a:srgbClr val="B60005"/>
                  </a:solidFill>
                  <a:latin typeface="方正清刻本悦宋简体" panose="02000000000000000000" charset="-122"/>
                  <a:ea typeface="方正清刻本悦宋简体" panose="02000000000000000000" charset="-122"/>
                </a:endParaRPr>
              </a:p>
            </p:txBody>
          </p:sp>
          <p:sp>
            <p:nvSpPr>
              <p:cNvPr id="20" name="椭圆 19"/>
              <p:cNvSpPr/>
              <p:nvPr/>
            </p:nvSpPr>
            <p:spPr>
              <a:xfrm>
                <a:off x="3916903" y="1342322"/>
                <a:ext cx="1310191" cy="1294442"/>
              </a:xfrm>
              <a:prstGeom prst="ellipse">
                <a:avLst/>
              </a:prstGeom>
              <a:solidFill>
                <a:srgbClr val="B60005"/>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solidFill>
                    <a:srgbClr val="7030A0"/>
                  </a:solidFill>
                  <a:latin typeface="方正清刻本悦宋简体" panose="02000000000000000000" charset="-122"/>
                  <a:ea typeface="方正清刻本悦宋简体" panose="02000000000000000000" charset="-122"/>
                </a:endParaRPr>
              </a:p>
            </p:txBody>
          </p:sp>
        </p:grpSp>
        <p:sp>
          <p:nvSpPr>
            <p:cNvPr id="21" name="文本框 20"/>
            <p:cNvSpPr txBox="1"/>
            <p:nvPr/>
          </p:nvSpPr>
          <p:spPr>
            <a:xfrm>
              <a:off x="3957972" y="986337"/>
              <a:ext cx="1161752" cy="1014730"/>
            </a:xfrm>
            <a:prstGeom prst="rect">
              <a:avLst/>
            </a:prstGeom>
            <a:noFill/>
            <a:ln>
              <a:noFill/>
            </a:ln>
          </p:spPr>
          <p:txBody>
            <a:bodyPr wrap="square" rtlCol="0">
              <a:spAutoFit/>
            </a:bodyPr>
            <a:lstStyle>
              <a:defPPr>
                <a:defRPr lang="zh-CN"/>
              </a:defPPr>
              <a:lvl1pPr algn="ctr">
                <a:defRPr sz="6000" b="1">
                  <a:blipFill dpi="0" rotWithShape="1">
                    <a:blip r:embed="rId1"/>
                    <a:srcRect/>
                    <a:stretch>
                      <a:fillRect/>
                    </a:stretch>
                  </a:blipFill>
                </a:defRPr>
              </a:lvl1pPr>
            </a:lstStyle>
            <a:p>
              <a:r>
                <a:rPr lang="en-US" altLang="zh-CN" b="0" dirty="0">
                  <a:solidFill>
                    <a:schemeClr val="bg1"/>
                  </a:solidFill>
                  <a:latin typeface="方正清刻本悦宋简体" panose="02000000000000000000" charset="-122"/>
                  <a:ea typeface="方正清刻本悦宋简体" panose="02000000000000000000" charset="-122"/>
                  <a:cs typeface="Arial" panose="020B0604020202020204" pitchFamily="34" charset="0"/>
                </a:rPr>
                <a:t>03</a:t>
              </a:r>
              <a:endParaRPr lang="en-US" altLang="zh-CN" b="0" dirty="0">
                <a:solidFill>
                  <a:schemeClr val="bg1"/>
                </a:solidFill>
                <a:latin typeface="方正清刻本悦宋简体" panose="02000000000000000000" charset="-122"/>
                <a:ea typeface="方正清刻本悦宋简体" panose="02000000000000000000" charset="-122"/>
                <a:cs typeface="Arial" panose="020B0604020202020204" pitchFamily="34" charset="0"/>
              </a:endParaRPr>
            </a:p>
          </p:txBody>
        </p:sp>
      </p:grpSp>
      <p:sp>
        <p:nvSpPr>
          <p:cNvPr id="22" name="矩形 21"/>
          <p:cNvSpPr/>
          <p:nvPr/>
        </p:nvSpPr>
        <p:spPr>
          <a:xfrm>
            <a:off x="1424511" y="2829524"/>
            <a:ext cx="6228673" cy="922020"/>
          </a:xfrm>
          <a:prstGeom prst="rect">
            <a:avLst/>
          </a:prstGeom>
        </p:spPr>
        <p:txBody>
          <a:bodyPr wrap="square">
            <a:spAutoFit/>
          </a:bodyPr>
          <a:lstStyle/>
          <a:p>
            <a:pPr algn="ctr">
              <a:lnSpc>
                <a:spcPct val="150000"/>
              </a:lnSpc>
            </a:pPr>
            <a:r>
              <a:rPr lang="zh-CN" altLang="en-US" sz="3600" b="1" dirty="0">
                <a:solidFill>
                  <a:srgbClr val="B60005"/>
                </a:solidFill>
                <a:latin typeface="微软雅黑" panose="020B0503020204020204" charset="-122"/>
                <a:ea typeface="微软雅黑" panose="020B0503020204020204" charset="-122"/>
              </a:rPr>
              <a:t>算法改进与框架</a:t>
            </a:r>
            <a:endParaRPr lang="zh-CN" altLang="en-US" sz="3600" b="1" dirty="0">
              <a:solidFill>
                <a:srgbClr val="B60005"/>
              </a:solidFill>
              <a:latin typeface="微软雅黑" panose="020B0503020204020204" charset="-122"/>
              <a:ea typeface="微软雅黑" panose="020B0503020204020204" charset="-122"/>
            </a:endParaRPr>
          </a:p>
        </p:txBody>
      </p:sp>
    </p:spTree>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50597" y="221066"/>
            <a:ext cx="3322320" cy="521970"/>
          </a:xfrm>
          <a:prstGeom prst="rect">
            <a:avLst/>
          </a:prstGeom>
        </p:spPr>
        <p:txBody>
          <a:bodyPr wrap="none">
            <a:spAutoFit/>
          </a:bodyPr>
          <a:lstStyle/>
          <a:p>
            <a:pPr algn="l"/>
            <a:r>
              <a:rPr lang="en-US" altLang="zh-CN" sz="2800" b="1" dirty="0">
                <a:solidFill>
                  <a:srgbClr val="B60005"/>
                </a:solidFill>
                <a:latin typeface="微软雅黑" panose="020B0503020204020204" charset="-122"/>
                <a:ea typeface="微软雅黑" panose="020B0503020204020204" charset="-122"/>
              </a:rPr>
              <a:t>03  </a:t>
            </a:r>
            <a:r>
              <a:rPr lang="zh-CN" altLang="en-US" sz="2800" b="1" dirty="0">
                <a:solidFill>
                  <a:srgbClr val="B60005"/>
                </a:solidFill>
                <a:latin typeface="微软雅黑" panose="020B0503020204020204" charset="-122"/>
                <a:ea typeface="微软雅黑" panose="020B0503020204020204" charset="-122"/>
              </a:rPr>
              <a:t>算法改进与框架</a:t>
            </a:r>
            <a:endParaRPr lang="zh-CN" altLang="en-US" sz="2800" b="1" dirty="0">
              <a:solidFill>
                <a:srgbClr val="B60005"/>
              </a:solidFill>
              <a:latin typeface="微软雅黑" panose="020B0503020204020204" charset="-122"/>
              <a:ea typeface="微软雅黑" panose="020B0503020204020204" charset="-122"/>
            </a:endParaRPr>
          </a:p>
        </p:txBody>
      </p:sp>
      <p:sp>
        <p:nvSpPr>
          <p:cNvPr id="3" name="文本框 2"/>
          <p:cNvSpPr txBox="1"/>
          <p:nvPr/>
        </p:nvSpPr>
        <p:spPr>
          <a:xfrm>
            <a:off x="447675" y="1127760"/>
            <a:ext cx="3942715" cy="3582035"/>
          </a:xfrm>
          <a:prstGeom prst="rect">
            <a:avLst/>
          </a:prstGeom>
          <a:noFill/>
        </p:spPr>
        <p:txBody>
          <a:bodyPr wrap="square" rtlCol="0">
            <a:noAutofit/>
          </a:bodyPr>
          <a:lstStyle/>
          <a:p>
            <a:pPr marL="342900" indent="-342900">
              <a:lnSpc>
                <a:spcPct val="125000"/>
              </a:lnSpc>
              <a:buFont typeface="Wingdings" panose="05000000000000000000" pitchFamily="2" charset="2"/>
              <a:buChar char="p"/>
            </a:pPr>
            <a:endParaRPr lang="zh-CN" altLang="en-US" sz="1200" dirty="0">
              <a:latin typeface="微软雅黑" panose="020B0503020204020204" charset="-122"/>
              <a:ea typeface="微软雅黑" panose="020B0503020204020204" charset="-122"/>
            </a:endParaRPr>
          </a:p>
          <a:p>
            <a:pPr indent="304800" fontAlgn="auto">
              <a:lnSpc>
                <a:spcPct val="125000"/>
              </a:lnSpc>
              <a:buFont typeface="+mj-lt"/>
              <a:buNone/>
              <a:extLst>
                <a:ext uri="{35155182-B16C-46BC-9424-99874614C6A1}">
                  <wpsdc:indentchars xmlns:wpsdc="http://www.wps.cn/officeDocument/2017/drawingmlCustomData" val="200" checksum="1077528236"/>
                </a:ext>
              </a:extLst>
            </a:pPr>
            <a:r>
              <a:rPr lang="en-US" altLang="zh-CN" sz="1200" dirty="0">
                <a:latin typeface="Times New Roman" panose="02020603050405020304" charset="0"/>
                <a:ea typeface="微软雅黑" panose="020B0503020204020204" charset="-122"/>
                <a:cs typeface="Times New Roman" panose="02020603050405020304" charset="0"/>
              </a:rPr>
              <a:t>SIXray</a:t>
            </a:r>
            <a:r>
              <a:rPr lang="zh-CN" altLang="en-US" sz="1200" dirty="0">
                <a:latin typeface="微软雅黑" panose="020B0503020204020204" charset="-122"/>
                <a:ea typeface="微软雅黑" panose="020B0503020204020204" charset="-122"/>
              </a:rPr>
              <a:t>数据集是常用的</a:t>
            </a:r>
            <a:r>
              <a:rPr lang="en-US" altLang="zh-CN" sz="1200" dirty="0">
                <a:latin typeface="Times New Roman" panose="02020603050405020304" charset="0"/>
                <a:ea typeface="微软雅黑" panose="020B0503020204020204" charset="-122"/>
                <a:cs typeface="Times New Roman" panose="02020603050405020304" charset="0"/>
              </a:rPr>
              <a:t>X</a:t>
            </a:r>
            <a:r>
              <a:rPr lang="zh-CN" altLang="en-US" sz="1200" dirty="0">
                <a:latin typeface="微软雅黑" panose="020B0503020204020204" charset="-122"/>
                <a:ea typeface="微软雅黑" panose="020B0503020204020204" charset="-122"/>
              </a:rPr>
              <a:t>射线安检违禁品检测数据集，以</a:t>
            </a:r>
            <a:r>
              <a:rPr lang="en-US" altLang="zh-CN" sz="1200" dirty="0">
                <a:latin typeface="Times New Roman" panose="02020603050405020304" charset="0"/>
                <a:ea typeface="微软雅黑" panose="020B0503020204020204" charset="-122"/>
                <a:cs typeface="Times New Roman" panose="02020603050405020304" charset="0"/>
                <a:sym typeface="+mn-ea"/>
              </a:rPr>
              <a:t>SIXray</a:t>
            </a:r>
            <a:r>
              <a:rPr lang="zh-CN" altLang="en-US" sz="1200" dirty="0">
                <a:latin typeface="微软雅黑" panose="020B0503020204020204" charset="-122"/>
                <a:ea typeface="微软雅黑" panose="020B0503020204020204" charset="-122"/>
                <a:sym typeface="+mn-ea"/>
              </a:rPr>
              <a:t>数据集作为</a:t>
            </a:r>
            <a:r>
              <a:rPr lang="zh-CN" altLang="en-US" sz="1200" dirty="0">
                <a:latin typeface="微软雅黑" panose="020B0503020204020204" charset="-122"/>
                <a:ea typeface="微软雅黑" panose="020B0503020204020204" charset="-122"/>
              </a:rPr>
              <a:t>原始数据集。</a:t>
            </a:r>
            <a:endParaRPr lang="zh-CN" altLang="en-US" sz="1200" dirty="0">
              <a:latin typeface="微软雅黑" panose="020B0503020204020204" charset="-122"/>
              <a:ea typeface="微软雅黑" panose="020B0503020204020204" charset="-122"/>
            </a:endParaRPr>
          </a:p>
          <a:p>
            <a:pPr indent="304800" fontAlgn="auto">
              <a:lnSpc>
                <a:spcPct val="125000"/>
              </a:lnSpc>
              <a:buFont typeface="+mj-lt"/>
              <a:buNone/>
              <a:extLst>
                <a:ext uri="{35155182-B16C-46BC-9424-99874614C6A1}">
                  <wpsdc:indentchars xmlns:wpsdc="http://www.wps.cn/officeDocument/2017/drawingmlCustomData" val="200" checksum="1077528236"/>
                </a:ext>
              </a:extLst>
            </a:pPr>
            <a:endParaRPr lang="zh-CN" altLang="en-US" sz="1200" dirty="0">
              <a:latin typeface="微软雅黑" panose="020B0503020204020204" charset="-122"/>
              <a:ea typeface="微软雅黑" panose="020B0503020204020204" charset="-122"/>
            </a:endParaRPr>
          </a:p>
          <a:p>
            <a:pPr indent="304800" fontAlgn="auto">
              <a:lnSpc>
                <a:spcPct val="125000"/>
              </a:lnSpc>
              <a:buFont typeface="+mj-lt"/>
              <a:buNone/>
              <a:extLst>
                <a:ext uri="{35155182-B16C-46BC-9424-99874614C6A1}">
                  <wpsdc:indentchars xmlns:wpsdc="http://www.wps.cn/officeDocument/2017/drawingmlCustomData" val="200" checksum="1077528236"/>
                </a:ext>
              </a:extLst>
            </a:pPr>
            <a:r>
              <a:rPr lang="zh-CN" altLang="en-US" sz="1200" dirty="0">
                <a:latin typeface="微软雅黑" panose="020B0503020204020204" charset="-122"/>
                <a:ea typeface="微软雅黑" panose="020B0503020204020204" charset="-122"/>
              </a:rPr>
              <a:t>预处理：调整标签格式、平衡各类别</a:t>
            </a:r>
            <a:r>
              <a:rPr lang="zh-CN" altLang="en-US" sz="1200" dirty="0">
                <a:latin typeface="微软雅黑" panose="020B0503020204020204" charset="-122"/>
                <a:ea typeface="微软雅黑" panose="020B0503020204020204" charset="-122"/>
              </a:rPr>
              <a:t>数目</a:t>
            </a:r>
            <a:endParaRPr lang="zh-CN" altLang="en-US" sz="1200" dirty="0">
              <a:latin typeface="微软雅黑" panose="020B0503020204020204" charset="-122"/>
              <a:ea typeface="微软雅黑" panose="020B0503020204020204" charset="-122"/>
            </a:endParaRPr>
          </a:p>
          <a:p>
            <a:pPr indent="304800" fontAlgn="auto">
              <a:lnSpc>
                <a:spcPct val="125000"/>
              </a:lnSpc>
              <a:buFont typeface="+mj-lt"/>
              <a:buNone/>
              <a:extLst>
                <a:ext uri="{35155182-B16C-46BC-9424-99874614C6A1}">
                  <wpsdc:indentchars xmlns:wpsdc="http://www.wps.cn/officeDocument/2017/drawingmlCustomData" val="200" checksum="1077528236"/>
                </a:ext>
              </a:extLst>
            </a:pPr>
            <a:r>
              <a:rPr lang="zh-CN" altLang="en-US" sz="1200" dirty="0">
                <a:latin typeface="微软雅黑" panose="020B0503020204020204" charset="-122"/>
                <a:ea typeface="微软雅黑" panose="020B0503020204020204" charset="-122"/>
              </a:rPr>
              <a:t>数据增强：水平翻转、垂直翻转、中心裁剪、随机对比度、高斯噪声、高斯模糊与锐化</a:t>
            </a:r>
            <a:endParaRPr lang="zh-CN" altLang="en-US" sz="1200" dirty="0">
              <a:latin typeface="微软雅黑" panose="020B0503020204020204" charset="-122"/>
              <a:ea typeface="微软雅黑" panose="020B0503020204020204" charset="-122"/>
            </a:endParaRPr>
          </a:p>
          <a:p>
            <a:pPr indent="304800" fontAlgn="auto">
              <a:lnSpc>
                <a:spcPct val="125000"/>
              </a:lnSpc>
              <a:buFont typeface="+mj-lt"/>
              <a:buNone/>
              <a:extLst>
                <a:ext uri="{35155182-B16C-46BC-9424-99874614C6A1}">
                  <wpsdc:indentchars xmlns:wpsdc="http://www.wps.cn/officeDocument/2017/drawingmlCustomData" val="200" checksum="1077528236"/>
                </a:ext>
              </a:extLst>
            </a:pPr>
            <a:endParaRPr lang="zh-CN" altLang="en-US" sz="1200" dirty="0">
              <a:latin typeface="微软雅黑" panose="020B0503020204020204" charset="-122"/>
              <a:ea typeface="微软雅黑" panose="020B0503020204020204" charset="-122"/>
            </a:endParaRPr>
          </a:p>
          <a:p>
            <a:pPr indent="304800" fontAlgn="auto">
              <a:lnSpc>
                <a:spcPct val="125000"/>
              </a:lnSpc>
              <a:buFont typeface="Wingdings" panose="05000000000000000000" charset="0"/>
              <a:buNone/>
              <a:extLst>
                <a:ext uri="{35155182-B16C-46BC-9424-99874614C6A1}">
                  <wpsdc:indentchars xmlns:wpsdc="http://www.wps.cn/officeDocument/2017/drawingmlCustomData" val="200" checksum="1077528236"/>
                </a:ext>
              </a:extLst>
            </a:pPr>
            <a:r>
              <a:rPr lang="zh-CN" altLang="en-US" sz="1200" dirty="0">
                <a:latin typeface="Times New Roman" panose="02020603050405020304" charset="0"/>
                <a:ea typeface="微软雅黑" panose="020B0503020204020204" charset="-122"/>
                <a:cs typeface="Times New Roman" panose="02020603050405020304" charset="0"/>
                <a:sym typeface="+mn-ea"/>
              </a:rPr>
              <a:t>形成</a:t>
            </a:r>
            <a:r>
              <a:rPr lang="zh-CN" altLang="en-US" sz="1200" dirty="0">
                <a:latin typeface="Times New Roman" panose="02020603050405020304" charset="0"/>
                <a:ea typeface="微软雅黑" panose="020B0503020204020204" charset="-122"/>
                <a:cs typeface="Times New Roman" panose="02020603050405020304" charset="0"/>
                <a:sym typeface="+mn-ea"/>
              </a:rPr>
              <a:t>合计</a:t>
            </a:r>
            <a:r>
              <a:rPr lang="en-US" altLang="zh-CN" sz="1200" dirty="0">
                <a:latin typeface="Times New Roman" panose="02020603050405020304" charset="0"/>
                <a:ea typeface="微软雅黑" panose="020B0503020204020204" charset="-122"/>
                <a:cs typeface="Times New Roman" panose="02020603050405020304" charset="0"/>
                <a:sym typeface="+mn-ea"/>
              </a:rPr>
              <a:t>5000</a:t>
            </a:r>
            <a:r>
              <a:rPr lang="zh-CN" altLang="en-US" sz="1200" dirty="0">
                <a:latin typeface="Times New Roman" panose="02020603050405020304" charset="0"/>
                <a:ea typeface="微软雅黑" panose="020B0503020204020204" charset="-122"/>
                <a:cs typeface="Times New Roman" panose="02020603050405020304" charset="0"/>
                <a:sym typeface="+mn-ea"/>
              </a:rPr>
              <a:t>个样本、</a:t>
            </a:r>
            <a:r>
              <a:rPr lang="zh-CN" altLang="en-US" sz="1200" dirty="0">
                <a:latin typeface="Times New Roman" panose="02020603050405020304" charset="0"/>
                <a:ea typeface="微软雅黑" panose="020B0503020204020204" charset="-122"/>
                <a:cs typeface="Times New Roman" panose="02020603050405020304" charset="0"/>
                <a:sym typeface="+mn-ea"/>
              </a:rPr>
              <a:t>包含枪支、刀具、扳手、钳子、剪刀五类违禁品、各种类样本数量更加平衡、图像特点更加多样的</a:t>
            </a:r>
            <a:r>
              <a:rPr lang="en-US" altLang="zh-CN" sz="1200" dirty="0">
                <a:latin typeface="Times New Roman" panose="02020603050405020304" charset="0"/>
                <a:ea typeface="微软雅黑" panose="020B0503020204020204" charset="-122"/>
                <a:cs typeface="Times New Roman" panose="02020603050405020304" charset="0"/>
                <a:sym typeface="+mn-ea"/>
              </a:rPr>
              <a:t>X</a:t>
            </a:r>
            <a:r>
              <a:rPr lang="zh-CN" altLang="en-US" sz="1200" dirty="0">
                <a:latin typeface="Times New Roman" panose="02020603050405020304" charset="0"/>
                <a:ea typeface="微软雅黑" panose="020B0503020204020204" charset="-122"/>
                <a:cs typeface="Times New Roman" panose="02020603050405020304" charset="0"/>
                <a:sym typeface="+mn-ea"/>
              </a:rPr>
              <a:t>光射线违禁品数据集</a:t>
            </a:r>
            <a:r>
              <a:rPr lang="en-US" altLang="zh-CN" sz="1200" dirty="0">
                <a:latin typeface="Times New Roman" panose="02020603050405020304" charset="0"/>
                <a:ea typeface="微软雅黑" panose="020B0503020204020204" charset="-122"/>
                <a:cs typeface="Times New Roman" panose="02020603050405020304" charset="0"/>
                <a:sym typeface="+mn-ea"/>
              </a:rPr>
              <a:t>SIXray-s</a:t>
            </a:r>
            <a:r>
              <a:rPr lang="zh-CN" altLang="en-US" sz="1200" dirty="0">
                <a:latin typeface="Times New Roman" panose="02020603050405020304" charset="0"/>
                <a:ea typeface="微软雅黑" panose="020B0503020204020204" charset="-122"/>
                <a:cs typeface="Times New Roman" panose="02020603050405020304" charset="0"/>
                <a:sym typeface="+mn-ea"/>
              </a:rPr>
              <a:t>。</a:t>
            </a:r>
            <a:endParaRPr lang="zh-CN" altLang="en-US" sz="1200" dirty="0">
              <a:latin typeface="Times New Roman" panose="02020603050405020304" charset="0"/>
              <a:ea typeface="微软雅黑" panose="020B0503020204020204" charset="-122"/>
              <a:cs typeface="Times New Roman" panose="02020603050405020304" charset="0"/>
              <a:sym typeface="+mn-ea"/>
            </a:endParaRPr>
          </a:p>
        </p:txBody>
      </p:sp>
      <p:sp>
        <p:nvSpPr>
          <p:cNvPr id="8" name="矩形: 圆角 24"/>
          <p:cNvSpPr/>
          <p:nvPr/>
        </p:nvSpPr>
        <p:spPr>
          <a:xfrm>
            <a:off x="447040" y="991235"/>
            <a:ext cx="913765" cy="300355"/>
          </a:xfrm>
          <a:prstGeom prst="roundRect">
            <a:avLst/>
          </a:prstGeom>
          <a:solidFill>
            <a:srgbClr val="B600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800" b="1" dirty="0">
                <a:solidFill>
                  <a:schemeClr val="bg1"/>
                </a:solidFill>
                <a:latin typeface="微软雅黑" panose="020B0503020204020204" charset="-122"/>
                <a:ea typeface="微软雅黑" panose="020B0503020204020204" charset="-122"/>
                <a:cs typeface="+mn-ea"/>
                <a:sym typeface="+mn-lt"/>
              </a:rPr>
              <a:t>数据集</a:t>
            </a:r>
            <a:endParaRPr lang="zh-CN" altLang="en-US" sz="1800" b="1" dirty="0">
              <a:solidFill>
                <a:schemeClr val="bg1"/>
              </a:solidFill>
              <a:latin typeface="微软雅黑" panose="020B0503020204020204" charset="-122"/>
              <a:ea typeface="微软雅黑" panose="020B0503020204020204" charset="-122"/>
              <a:cs typeface="+mn-ea"/>
              <a:sym typeface="+mn-lt"/>
            </a:endParaRPr>
          </a:p>
        </p:txBody>
      </p:sp>
      <p:sp>
        <p:nvSpPr>
          <p:cNvPr id="11" name="文本框 10"/>
          <p:cNvSpPr txBox="1"/>
          <p:nvPr/>
        </p:nvSpPr>
        <p:spPr>
          <a:xfrm>
            <a:off x="5563235" y="2721610"/>
            <a:ext cx="1428750" cy="254635"/>
          </a:xfrm>
          <a:prstGeom prst="rect">
            <a:avLst/>
          </a:prstGeom>
          <a:noFill/>
        </p:spPr>
        <p:txBody>
          <a:bodyPr wrap="square" rtlCol="0">
            <a:noAutofit/>
          </a:bodyPr>
          <a:p>
            <a:pPr algn="ctr"/>
            <a:r>
              <a:rPr lang="zh-CN" altLang="en-US" dirty="0">
                <a:solidFill>
                  <a:schemeClr val="tx1"/>
                </a:solidFill>
                <a:latin typeface="微软雅黑" panose="020B0503020204020204" charset="-122"/>
                <a:ea typeface="微软雅黑" panose="020B0503020204020204" charset="-122"/>
                <a:cs typeface="+mn-ea"/>
                <a:sym typeface="+mn-lt"/>
              </a:rPr>
              <a:t>数据增强效果图</a:t>
            </a:r>
            <a:endParaRPr lang="zh-CN" altLang="en-US" dirty="0">
              <a:solidFill>
                <a:schemeClr val="tx1"/>
              </a:solidFill>
              <a:latin typeface="微软雅黑" panose="020B0503020204020204" charset="-122"/>
              <a:ea typeface="微软雅黑" panose="020B0503020204020204" charset="-122"/>
              <a:cs typeface="+mn-ea"/>
              <a:sym typeface="+mn-lt"/>
            </a:endParaRPr>
          </a:p>
        </p:txBody>
      </p:sp>
      <p:sp>
        <p:nvSpPr>
          <p:cNvPr id="7" name="文本框 6"/>
          <p:cNvSpPr txBox="1"/>
          <p:nvPr/>
        </p:nvSpPr>
        <p:spPr>
          <a:xfrm>
            <a:off x="4572000" y="4404360"/>
            <a:ext cx="3411220" cy="254635"/>
          </a:xfrm>
          <a:prstGeom prst="rect">
            <a:avLst/>
          </a:prstGeom>
          <a:noFill/>
        </p:spPr>
        <p:txBody>
          <a:bodyPr wrap="square" rtlCol="0">
            <a:noAutofit/>
          </a:bodyPr>
          <a:p>
            <a:pPr algn="ctr"/>
            <a:r>
              <a:rPr lang="en-US" altLang="zh-CN" dirty="0">
                <a:solidFill>
                  <a:schemeClr val="tx1"/>
                </a:solidFill>
                <a:latin typeface="Times New Roman" panose="02020603050405020304" charset="0"/>
                <a:ea typeface="微软雅黑" panose="020B0503020204020204" charset="-122"/>
                <a:cs typeface="Times New Roman" panose="02020603050405020304" charset="0"/>
                <a:sym typeface="+mn-lt"/>
              </a:rPr>
              <a:t>SIXray</a:t>
            </a:r>
            <a:r>
              <a:rPr lang="zh-CN" altLang="en-US" dirty="0">
                <a:solidFill>
                  <a:schemeClr val="tx1"/>
                </a:solidFill>
                <a:latin typeface="微软雅黑" panose="020B0503020204020204" charset="-122"/>
                <a:ea typeface="微软雅黑" panose="020B0503020204020204" charset="-122"/>
                <a:cs typeface="+mn-ea"/>
                <a:sym typeface="+mn-lt"/>
              </a:rPr>
              <a:t>与</a:t>
            </a:r>
            <a:r>
              <a:rPr lang="en-US" altLang="zh-CN" dirty="0">
                <a:solidFill>
                  <a:schemeClr val="tx1"/>
                </a:solidFill>
                <a:latin typeface="Times New Roman" panose="02020603050405020304" charset="0"/>
                <a:ea typeface="微软雅黑" panose="020B0503020204020204" charset="-122"/>
                <a:cs typeface="Times New Roman" panose="02020603050405020304" charset="0"/>
                <a:sym typeface="+mn-lt"/>
              </a:rPr>
              <a:t>SIXray-s</a:t>
            </a:r>
            <a:r>
              <a:rPr lang="zh-CN" altLang="en-US" dirty="0">
                <a:solidFill>
                  <a:schemeClr val="tx1"/>
                </a:solidFill>
                <a:latin typeface="微软雅黑" panose="020B0503020204020204" charset="-122"/>
                <a:ea typeface="微软雅黑" panose="020B0503020204020204" charset="-122"/>
                <a:cs typeface="+mn-ea"/>
                <a:sym typeface="+mn-lt"/>
              </a:rPr>
              <a:t>的各类别占比</a:t>
            </a:r>
            <a:endParaRPr lang="zh-CN" altLang="en-US" dirty="0">
              <a:solidFill>
                <a:schemeClr val="tx1"/>
              </a:solidFill>
              <a:latin typeface="微软雅黑" panose="020B0503020204020204" charset="-122"/>
              <a:ea typeface="微软雅黑" panose="020B0503020204020204" charset="-122"/>
              <a:cs typeface="+mn-ea"/>
              <a:sym typeface="+mn-lt"/>
            </a:endParaRPr>
          </a:p>
        </p:txBody>
      </p:sp>
      <p:pic>
        <p:nvPicPr>
          <p:cNvPr id="50" name="图片 50" descr="微信截图_20250327002614"/>
          <p:cNvPicPr>
            <a:picLocks noChangeAspect="1"/>
          </p:cNvPicPr>
          <p:nvPr/>
        </p:nvPicPr>
        <p:blipFill>
          <a:blip r:embed="rId1"/>
          <a:stretch>
            <a:fillRect/>
          </a:stretch>
        </p:blipFill>
        <p:spPr>
          <a:xfrm>
            <a:off x="4572000" y="622300"/>
            <a:ext cx="3411220" cy="2165985"/>
          </a:xfrm>
          <a:prstGeom prst="rect">
            <a:avLst/>
          </a:prstGeom>
        </p:spPr>
      </p:pic>
      <p:pic>
        <p:nvPicPr>
          <p:cNvPr id="55" name="图片 55" descr="7b186657852257dc768bd531de4c296"/>
          <p:cNvPicPr>
            <a:picLocks noChangeAspect="1"/>
          </p:cNvPicPr>
          <p:nvPr/>
        </p:nvPicPr>
        <p:blipFill>
          <a:blip r:embed="rId2"/>
          <a:stretch>
            <a:fillRect/>
          </a:stretch>
        </p:blipFill>
        <p:spPr>
          <a:xfrm>
            <a:off x="4572000" y="3096260"/>
            <a:ext cx="3411220" cy="1381760"/>
          </a:xfrm>
          <a:prstGeom prst="rect">
            <a:avLst/>
          </a:prstGeom>
        </p:spPr>
      </p:pic>
    </p:spTree>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50597" y="221066"/>
            <a:ext cx="3322320" cy="521970"/>
          </a:xfrm>
          <a:prstGeom prst="rect">
            <a:avLst/>
          </a:prstGeom>
        </p:spPr>
        <p:txBody>
          <a:bodyPr wrap="none">
            <a:spAutoFit/>
          </a:bodyPr>
          <a:lstStyle/>
          <a:p>
            <a:pPr algn="l"/>
            <a:r>
              <a:rPr lang="en-US" altLang="zh-CN" sz="2800" b="1" dirty="0">
                <a:solidFill>
                  <a:srgbClr val="B60005"/>
                </a:solidFill>
                <a:latin typeface="微软雅黑" panose="020B0503020204020204" charset="-122"/>
                <a:ea typeface="微软雅黑" panose="020B0503020204020204" charset="-122"/>
              </a:rPr>
              <a:t>03  </a:t>
            </a:r>
            <a:r>
              <a:rPr lang="zh-CN" altLang="en-US" sz="2800" b="1" dirty="0">
                <a:solidFill>
                  <a:srgbClr val="B60005"/>
                </a:solidFill>
                <a:latin typeface="微软雅黑" panose="020B0503020204020204" charset="-122"/>
                <a:ea typeface="微软雅黑" panose="020B0503020204020204" charset="-122"/>
              </a:rPr>
              <a:t>算法改进与框架</a:t>
            </a:r>
            <a:endParaRPr lang="zh-CN" altLang="en-US" sz="2800" b="1" dirty="0">
              <a:solidFill>
                <a:srgbClr val="B60005"/>
              </a:solidFill>
              <a:latin typeface="微软雅黑" panose="020B0503020204020204" charset="-122"/>
              <a:ea typeface="微软雅黑" panose="020B0503020204020204" charset="-122"/>
            </a:endParaRPr>
          </a:p>
        </p:txBody>
      </p:sp>
      <p:sp>
        <p:nvSpPr>
          <p:cNvPr id="3" name="文本框 2"/>
          <p:cNvSpPr txBox="1"/>
          <p:nvPr/>
        </p:nvSpPr>
        <p:spPr>
          <a:xfrm>
            <a:off x="447675" y="1127760"/>
            <a:ext cx="3723005" cy="3582035"/>
          </a:xfrm>
          <a:prstGeom prst="rect">
            <a:avLst/>
          </a:prstGeom>
          <a:noFill/>
        </p:spPr>
        <p:txBody>
          <a:bodyPr wrap="square" rtlCol="0">
            <a:noAutofit/>
          </a:bodyPr>
          <a:lstStyle/>
          <a:p>
            <a:pPr marL="342900" indent="-342900">
              <a:lnSpc>
                <a:spcPct val="125000"/>
              </a:lnSpc>
              <a:buFont typeface="Wingdings" panose="05000000000000000000" pitchFamily="2" charset="2"/>
              <a:buChar char="p"/>
            </a:pPr>
            <a:endParaRPr lang="zh-CN" altLang="en-US" sz="1200" dirty="0">
              <a:latin typeface="微软雅黑" panose="020B0503020204020204" charset="-122"/>
              <a:ea typeface="微软雅黑" panose="020B0503020204020204" charset="-122"/>
            </a:endParaRPr>
          </a:p>
          <a:p>
            <a:pPr indent="304800" fontAlgn="auto">
              <a:lnSpc>
                <a:spcPct val="125000"/>
              </a:lnSpc>
              <a:buFont typeface="+mj-lt"/>
              <a:buNone/>
              <a:extLst>
                <a:ext uri="{35155182-B16C-46BC-9424-99874614C6A1}">
                  <wpsdc:indentchars xmlns:wpsdc="http://www.wps.cn/officeDocument/2017/drawingmlCustomData" val="200" checksum="1077528236"/>
                </a:ext>
              </a:extLst>
            </a:pPr>
            <a:r>
              <a:rPr lang="en-US" altLang="zh-CN" sz="1200" dirty="0">
                <a:latin typeface="Times New Roman" panose="02020603050405020304" charset="0"/>
                <a:ea typeface="微软雅黑" panose="020B0503020204020204" charset="-122"/>
                <a:cs typeface="Times New Roman" panose="02020603050405020304" charset="0"/>
              </a:rPr>
              <a:t>Real-Time Detection Transformer (RT-DETR) </a:t>
            </a:r>
            <a:r>
              <a:rPr lang="zh-CN" altLang="en-US" sz="1200" dirty="0">
                <a:latin typeface="微软雅黑" panose="020B0503020204020204" charset="-122"/>
                <a:ea typeface="微软雅黑" panose="020B0503020204020204" charset="-122"/>
              </a:rPr>
              <a:t>由百度提出，</a:t>
            </a:r>
            <a:r>
              <a:rPr lang="zh-CN" altLang="en-US" sz="1200" dirty="0">
                <a:latin typeface="微软雅黑" panose="020B0503020204020204" charset="-122"/>
                <a:ea typeface="微软雅黑" panose="020B0503020204020204" charset="-122"/>
              </a:rPr>
              <a:t>可以在保持高精度的同时实现实时端到端</a:t>
            </a:r>
            <a:r>
              <a:rPr lang="zh-CN" altLang="en-US" sz="1200" dirty="0">
                <a:latin typeface="微软雅黑" panose="020B0503020204020204" charset="-122"/>
                <a:ea typeface="微软雅黑" panose="020B0503020204020204" charset="-122"/>
              </a:rPr>
              <a:t>检测。</a:t>
            </a:r>
            <a:endParaRPr lang="zh-CN" altLang="en-US" sz="1200" dirty="0">
              <a:latin typeface="微软雅黑" panose="020B0503020204020204" charset="-122"/>
              <a:ea typeface="微软雅黑" panose="020B0503020204020204" charset="-122"/>
            </a:endParaRPr>
          </a:p>
          <a:p>
            <a:pPr indent="304800" fontAlgn="auto">
              <a:lnSpc>
                <a:spcPct val="125000"/>
              </a:lnSpc>
              <a:buFont typeface="+mj-lt"/>
              <a:buNone/>
              <a:extLst>
                <a:ext uri="{35155182-B16C-46BC-9424-99874614C6A1}">
                  <wpsdc:indentchars xmlns:wpsdc="http://www.wps.cn/officeDocument/2017/drawingmlCustomData" val="200" checksum="1077528236"/>
                </a:ext>
              </a:extLst>
            </a:pPr>
            <a:r>
              <a:rPr lang="zh-CN" altLang="en-US" sz="1200" dirty="0">
                <a:latin typeface="微软雅黑" panose="020B0503020204020204" charset="-122"/>
                <a:ea typeface="微软雅黑" panose="020B0503020204020204" charset="-122"/>
              </a:rPr>
              <a:t>适合应用于需要实时处理的场景中，如智能安检、自动驾驶等。</a:t>
            </a:r>
            <a:endParaRPr lang="zh-CN" altLang="en-US" sz="1200" dirty="0">
              <a:latin typeface="微软雅黑" panose="020B0503020204020204" charset="-122"/>
              <a:ea typeface="微软雅黑" panose="020B0503020204020204" charset="-122"/>
            </a:endParaRPr>
          </a:p>
          <a:p>
            <a:pPr indent="304800" fontAlgn="auto">
              <a:lnSpc>
                <a:spcPct val="125000"/>
              </a:lnSpc>
              <a:buFont typeface="+mj-lt"/>
              <a:buNone/>
              <a:extLst>
                <a:ext uri="{35155182-B16C-46BC-9424-99874614C6A1}">
                  <wpsdc:indentchars xmlns:wpsdc="http://www.wps.cn/officeDocument/2017/drawingmlCustomData" val="200" checksum="1077528236"/>
                </a:ext>
              </a:extLst>
            </a:pPr>
            <a:endParaRPr lang="zh-CN" altLang="en-US" sz="1200" dirty="0">
              <a:latin typeface="微软雅黑" panose="020B0503020204020204" charset="-122"/>
              <a:ea typeface="微软雅黑" panose="020B0503020204020204" charset="-122"/>
            </a:endParaRPr>
          </a:p>
          <a:p>
            <a:pPr indent="304800" fontAlgn="auto">
              <a:lnSpc>
                <a:spcPct val="125000"/>
              </a:lnSpc>
              <a:buFont typeface="+mj-lt"/>
              <a:buNone/>
              <a:extLst>
                <a:ext uri="{35155182-B16C-46BC-9424-99874614C6A1}">
                  <wpsdc:indentchars xmlns:wpsdc="http://www.wps.cn/officeDocument/2017/drawingmlCustomData" val="200" checksum="1077528236"/>
                </a:ext>
              </a:extLst>
            </a:pPr>
            <a:endParaRPr lang="zh-CN" altLang="en-US" sz="1200" dirty="0">
              <a:latin typeface="微软雅黑" panose="020B0503020204020204" charset="-122"/>
              <a:ea typeface="微软雅黑" panose="020B0503020204020204" charset="-122"/>
            </a:endParaRPr>
          </a:p>
          <a:p>
            <a:pPr marL="228600" indent="-228600" fontAlgn="auto">
              <a:lnSpc>
                <a:spcPct val="125000"/>
              </a:lnSpc>
              <a:buFont typeface="+mj-lt"/>
              <a:buAutoNum type="arabicPeriod"/>
            </a:pPr>
            <a:r>
              <a:rPr lang="zh-CN" altLang="en-US" sz="1200" dirty="0">
                <a:latin typeface="Times New Roman" panose="02020603050405020304" charset="0"/>
                <a:ea typeface="微软雅黑" panose="020B0503020204020204" charset="-122"/>
                <a:cs typeface="Times New Roman" panose="02020603050405020304" charset="0"/>
              </a:rPr>
              <a:t>使用</a:t>
            </a:r>
            <a:r>
              <a:rPr lang="en-US" altLang="zh-CN" sz="1200" dirty="0">
                <a:latin typeface="Times New Roman" panose="02020603050405020304" charset="0"/>
                <a:ea typeface="微软雅黑" panose="020B0503020204020204" charset="-122"/>
                <a:cs typeface="Times New Roman" panose="02020603050405020304" charset="0"/>
                <a:sym typeface="+mn-ea"/>
              </a:rPr>
              <a:t>FasterNet-T0</a:t>
            </a:r>
            <a:r>
              <a:rPr lang="zh-CN" altLang="en-US" sz="1200" dirty="0">
                <a:latin typeface="Times New Roman" panose="02020603050405020304" charset="0"/>
                <a:ea typeface="微软雅黑" panose="020B0503020204020204" charset="-122"/>
                <a:cs typeface="Times New Roman" panose="02020603050405020304" charset="0"/>
                <a:sym typeface="+mn-ea"/>
              </a:rPr>
              <a:t>作为主干特征提取网络</a:t>
            </a:r>
            <a:endParaRPr lang="en-US" altLang="zh-CN" sz="1200" dirty="0">
              <a:latin typeface="Times New Roman" panose="02020603050405020304" charset="0"/>
              <a:ea typeface="微软雅黑" panose="020B0503020204020204" charset="-122"/>
              <a:cs typeface="Times New Roman" panose="02020603050405020304" charset="0"/>
              <a:sym typeface="+mn-ea"/>
            </a:endParaRPr>
          </a:p>
          <a:p>
            <a:pPr marL="228600" indent="-228600" fontAlgn="auto">
              <a:lnSpc>
                <a:spcPct val="125000"/>
              </a:lnSpc>
              <a:buFont typeface="+mj-lt"/>
              <a:buAutoNum type="arabicPeriod"/>
            </a:pPr>
            <a:r>
              <a:rPr lang="zh-CN" altLang="en-US" sz="1200" dirty="0">
                <a:latin typeface="Times New Roman" panose="02020603050405020304" charset="0"/>
                <a:ea typeface="微软雅黑" panose="020B0503020204020204" charset="-122"/>
                <a:cs typeface="Times New Roman" panose="02020603050405020304" charset="0"/>
                <a:sym typeface="+mn-ea"/>
              </a:rPr>
              <a:t>使用</a:t>
            </a:r>
            <a:r>
              <a:rPr lang="en-US" altLang="zh-CN" sz="1200" dirty="0">
                <a:latin typeface="Times New Roman" panose="02020603050405020304" charset="0"/>
                <a:ea typeface="微软雅黑" panose="020B0503020204020204" charset="-122"/>
                <a:cs typeface="Times New Roman" panose="02020603050405020304" charset="0"/>
                <a:sym typeface="+mn-ea"/>
              </a:rPr>
              <a:t>BiFPN4</a:t>
            </a:r>
            <a:r>
              <a:rPr lang="zh-CN" altLang="en-US" sz="1200" dirty="0">
                <a:latin typeface="Times New Roman" panose="02020603050405020304" charset="0"/>
                <a:ea typeface="微软雅黑" panose="020B0503020204020204" charset="-122"/>
                <a:cs typeface="Times New Roman" panose="02020603050405020304" charset="0"/>
                <a:sym typeface="+mn-ea"/>
              </a:rPr>
              <a:t>结构改进跨尺度特征融合模块（</a:t>
            </a:r>
            <a:r>
              <a:rPr lang="en-US" altLang="zh-CN" sz="1200" dirty="0">
                <a:latin typeface="Times New Roman" panose="02020603050405020304" charset="0"/>
                <a:ea typeface="微软雅黑" panose="020B0503020204020204" charset="-122"/>
                <a:cs typeface="Times New Roman" panose="02020603050405020304" charset="0"/>
                <a:sym typeface="+mn-ea"/>
              </a:rPr>
              <a:t>CCFF</a:t>
            </a:r>
            <a:r>
              <a:rPr lang="zh-CN" altLang="en-US" sz="1200" dirty="0">
                <a:latin typeface="Times New Roman" panose="02020603050405020304" charset="0"/>
                <a:ea typeface="微软雅黑" panose="020B0503020204020204" charset="-122"/>
                <a:cs typeface="Times New Roman" panose="02020603050405020304" charset="0"/>
                <a:sym typeface="+mn-ea"/>
              </a:rPr>
              <a:t>）</a:t>
            </a:r>
            <a:endParaRPr lang="zh-CN" altLang="en-US" sz="1200" dirty="0">
              <a:latin typeface="Times New Roman" panose="02020603050405020304" charset="0"/>
              <a:ea typeface="微软雅黑" panose="020B0503020204020204" charset="-122"/>
              <a:cs typeface="Times New Roman" panose="02020603050405020304" charset="0"/>
              <a:sym typeface="+mn-ea"/>
            </a:endParaRPr>
          </a:p>
          <a:p>
            <a:pPr marL="228600" indent="-228600" fontAlgn="auto">
              <a:lnSpc>
                <a:spcPct val="125000"/>
              </a:lnSpc>
              <a:buFont typeface="+mj-lt"/>
              <a:buAutoNum type="arabicPeriod"/>
            </a:pPr>
            <a:r>
              <a:rPr lang="zh-CN" altLang="en-US" sz="1200" dirty="0">
                <a:latin typeface="Times New Roman" panose="02020603050405020304" charset="0"/>
                <a:ea typeface="微软雅黑" panose="020B0503020204020204" charset="-122"/>
                <a:cs typeface="Times New Roman" panose="02020603050405020304" charset="0"/>
                <a:sym typeface="+mn-ea"/>
              </a:rPr>
              <a:t>使用</a:t>
            </a:r>
            <a:r>
              <a:rPr lang="en-US" altLang="zh-CN" sz="1200" dirty="0">
                <a:latin typeface="Times New Roman" panose="02020603050405020304" charset="0"/>
                <a:ea typeface="微软雅黑" panose="020B0503020204020204" charset="-122"/>
                <a:cs typeface="Times New Roman" panose="02020603050405020304" charset="0"/>
                <a:sym typeface="+mn-lt"/>
              </a:rPr>
              <a:t>Conv3XCNCSPELAN4</a:t>
            </a:r>
            <a:r>
              <a:rPr lang="zh-CN" altLang="en-US" sz="1200" dirty="0">
                <a:latin typeface="Times New Roman" panose="02020603050405020304" charset="0"/>
                <a:ea typeface="微软雅黑" panose="020B0503020204020204" charset="-122"/>
                <a:cs typeface="Times New Roman" panose="02020603050405020304" charset="0"/>
                <a:sym typeface="+mn-ea"/>
              </a:rPr>
              <a:t>作为</a:t>
            </a:r>
            <a:r>
              <a:rPr lang="zh-CN" altLang="en-US" sz="1200" dirty="0">
                <a:latin typeface="Times New Roman" panose="02020603050405020304" charset="0"/>
                <a:ea typeface="微软雅黑" panose="020B0503020204020204" charset="-122"/>
                <a:cs typeface="Times New Roman" panose="02020603050405020304" charset="0"/>
                <a:sym typeface="+mn-ea"/>
              </a:rPr>
              <a:t>特征融合单元</a:t>
            </a:r>
            <a:endParaRPr lang="zh-CN" altLang="en-US" sz="1200" dirty="0">
              <a:latin typeface="Times New Roman" panose="02020603050405020304" charset="0"/>
              <a:ea typeface="微软雅黑" panose="020B0503020204020204" charset="-122"/>
              <a:cs typeface="Times New Roman" panose="02020603050405020304" charset="0"/>
              <a:sym typeface="+mn-ea"/>
            </a:endParaRPr>
          </a:p>
          <a:p>
            <a:pPr marL="228600" indent="-228600" fontAlgn="auto">
              <a:lnSpc>
                <a:spcPct val="125000"/>
              </a:lnSpc>
              <a:buFont typeface="+mj-lt"/>
              <a:buAutoNum type="arabicPeriod"/>
            </a:pPr>
            <a:r>
              <a:rPr lang="zh-CN" altLang="en-US" sz="1200" dirty="0">
                <a:latin typeface="Times New Roman" panose="02020603050405020304" charset="0"/>
                <a:ea typeface="微软雅黑" panose="020B0503020204020204" charset="-122"/>
                <a:cs typeface="Times New Roman" panose="02020603050405020304" charset="0"/>
                <a:sym typeface="+mn-ea"/>
              </a:rPr>
              <a:t>使用</a:t>
            </a:r>
            <a:r>
              <a:rPr lang="en-US" altLang="zh-CN" sz="1200" dirty="0">
                <a:latin typeface="Times New Roman" panose="02020603050405020304" charset="0"/>
                <a:ea typeface="微软雅黑" panose="020B0503020204020204" charset="-122"/>
                <a:cs typeface="Times New Roman" panose="02020603050405020304" charset="0"/>
                <a:sym typeface="+mn-ea"/>
              </a:rPr>
              <a:t>Slide Varifocal Loss</a:t>
            </a:r>
            <a:r>
              <a:rPr lang="zh-CN" altLang="en-US" sz="1200" dirty="0">
                <a:latin typeface="Times New Roman" panose="02020603050405020304" charset="0"/>
                <a:ea typeface="微软雅黑" panose="020B0503020204020204" charset="-122"/>
                <a:cs typeface="Times New Roman" panose="02020603050405020304" charset="0"/>
                <a:sym typeface="+mn-ea"/>
              </a:rPr>
              <a:t>作为</a:t>
            </a:r>
            <a:r>
              <a:rPr lang="zh-CN" altLang="en-US" sz="1200" dirty="0">
                <a:latin typeface="Times New Roman" panose="02020603050405020304" charset="0"/>
                <a:ea typeface="微软雅黑" panose="020B0503020204020204" charset="-122"/>
                <a:cs typeface="Times New Roman" panose="02020603050405020304" charset="0"/>
                <a:sym typeface="+mn-ea"/>
              </a:rPr>
              <a:t>分类损失函数</a:t>
            </a:r>
            <a:endParaRPr lang="zh-CN" altLang="en-US" sz="1200" dirty="0">
              <a:latin typeface="Times New Roman" panose="02020603050405020304" charset="0"/>
              <a:ea typeface="微软雅黑" panose="020B0503020204020204" charset="-122"/>
              <a:cs typeface="Times New Roman" panose="02020603050405020304" charset="0"/>
              <a:sym typeface="+mn-ea"/>
            </a:endParaRPr>
          </a:p>
        </p:txBody>
      </p:sp>
      <p:pic>
        <p:nvPicPr>
          <p:cNvPr id="5" name="图片 4" descr="微信截图_20250326134544"/>
          <p:cNvPicPr>
            <a:picLocks noChangeAspect="1"/>
          </p:cNvPicPr>
          <p:nvPr/>
        </p:nvPicPr>
        <p:blipFill>
          <a:blip r:embed="rId1"/>
          <a:stretch>
            <a:fillRect/>
          </a:stretch>
        </p:blipFill>
        <p:spPr>
          <a:xfrm>
            <a:off x="4331335" y="1291590"/>
            <a:ext cx="4320000" cy="1463226"/>
          </a:xfrm>
          <a:prstGeom prst="rect">
            <a:avLst/>
          </a:prstGeom>
        </p:spPr>
      </p:pic>
      <p:sp>
        <p:nvSpPr>
          <p:cNvPr id="8" name="矩形: 圆角 24"/>
          <p:cNvSpPr/>
          <p:nvPr/>
        </p:nvSpPr>
        <p:spPr>
          <a:xfrm>
            <a:off x="447040" y="991235"/>
            <a:ext cx="1401445" cy="300355"/>
          </a:xfrm>
          <a:prstGeom prst="roundRect">
            <a:avLst/>
          </a:prstGeom>
          <a:solidFill>
            <a:srgbClr val="B6000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800" b="1" dirty="0">
                <a:solidFill>
                  <a:schemeClr val="bg1"/>
                </a:solidFill>
                <a:latin typeface="微软雅黑" panose="020B0503020204020204" charset="-122"/>
                <a:ea typeface="微软雅黑" panose="020B0503020204020204" charset="-122"/>
                <a:cs typeface="+mn-ea"/>
                <a:sym typeface="+mn-lt"/>
              </a:rPr>
              <a:t>基准算法</a:t>
            </a:r>
            <a:endParaRPr lang="zh-CN" altLang="en-US" sz="1800" b="1" dirty="0">
              <a:solidFill>
                <a:schemeClr val="bg1"/>
              </a:solidFill>
              <a:latin typeface="微软雅黑" panose="020B0503020204020204" charset="-122"/>
              <a:ea typeface="微软雅黑" panose="020B0503020204020204" charset="-122"/>
              <a:cs typeface="+mn-ea"/>
              <a:sym typeface="+mn-lt"/>
            </a:endParaRPr>
          </a:p>
        </p:txBody>
      </p:sp>
      <p:sp>
        <p:nvSpPr>
          <p:cNvPr id="11" name="文本框 10"/>
          <p:cNvSpPr txBox="1"/>
          <p:nvPr/>
        </p:nvSpPr>
        <p:spPr>
          <a:xfrm>
            <a:off x="5831840" y="2721610"/>
            <a:ext cx="1318895" cy="254635"/>
          </a:xfrm>
          <a:prstGeom prst="rect">
            <a:avLst/>
          </a:prstGeom>
          <a:noFill/>
        </p:spPr>
        <p:txBody>
          <a:bodyPr wrap="square" rtlCol="0">
            <a:noAutofit/>
          </a:bodyPr>
          <a:p>
            <a:pPr algn="ctr"/>
            <a:r>
              <a:rPr lang="en-US" altLang="zh-CN" sz="1200" dirty="0">
                <a:solidFill>
                  <a:schemeClr val="tx1"/>
                </a:solidFill>
                <a:latin typeface="Times New Roman" panose="02020603050405020304" charset="0"/>
                <a:ea typeface="微软雅黑" panose="020B0503020204020204" charset="-122"/>
                <a:cs typeface="Times New Roman" panose="02020603050405020304" charset="0"/>
                <a:sym typeface="+mn-lt"/>
              </a:rPr>
              <a:t>RT-DETR</a:t>
            </a:r>
            <a:r>
              <a:rPr lang="zh-CN" altLang="en-US" sz="1200" dirty="0">
                <a:solidFill>
                  <a:schemeClr val="tx1"/>
                </a:solidFill>
                <a:latin typeface="微软雅黑" panose="020B0503020204020204" charset="-122"/>
                <a:ea typeface="微软雅黑" panose="020B0503020204020204" charset="-122"/>
                <a:cs typeface="+mn-ea"/>
                <a:sym typeface="+mn-lt"/>
              </a:rPr>
              <a:t>结构图</a:t>
            </a:r>
            <a:endParaRPr lang="zh-CN" altLang="en-US" dirty="0">
              <a:solidFill>
                <a:schemeClr val="tx1"/>
              </a:solidFill>
              <a:latin typeface="微软雅黑" panose="020B0503020204020204" charset="-122"/>
              <a:ea typeface="微软雅黑" panose="020B0503020204020204" charset="-122"/>
              <a:cs typeface="+mn-ea"/>
              <a:sym typeface="+mn-lt"/>
            </a:endParaRPr>
          </a:p>
        </p:txBody>
      </p:sp>
      <p:sp>
        <p:nvSpPr>
          <p:cNvPr id="7" name="文本框 6"/>
          <p:cNvSpPr txBox="1"/>
          <p:nvPr/>
        </p:nvSpPr>
        <p:spPr>
          <a:xfrm>
            <a:off x="5831840" y="4481830"/>
            <a:ext cx="1318895" cy="254635"/>
          </a:xfrm>
          <a:prstGeom prst="rect">
            <a:avLst/>
          </a:prstGeom>
          <a:noFill/>
        </p:spPr>
        <p:txBody>
          <a:bodyPr wrap="square" rtlCol="0">
            <a:noAutofit/>
          </a:bodyPr>
          <a:p>
            <a:pPr algn="ctr"/>
            <a:r>
              <a:rPr lang="zh-CN" altLang="en-US" sz="1200" dirty="0">
                <a:solidFill>
                  <a:schemeClr val="tx1"/>
                </a:solidFill>
                <a:latin typeface="微软雅黑" panose="020B0503020204020204" charset="-122"/>
                <a:ea typeface="微软雅黑" panose="020B0503020204020204" charset="-122"/>
                <a:cs typeface="+mn-ea"/>
                <a:sym typeface="+mn-lt"/>
              </a:rPr>
              <a:t>改进模型结构图</a:t>
            </a:r>
            <a:endParaRPr lang="zh-CN" altLang="en-US" dirty="0">
              <a:solidFill>
                <a:schemeClr val="tx1"/>
              </a:solidFill>
              <a:latin typeface="微软雅黑" panose="020B0503020204020204" charset="-122"/>
              <a:ea typeface="微软雅黑" panose="020B0503020204020204" charset="-122"/>
              <a:cs typeface="+mn-ea"/>
              <a:sym typeface="+mn-lt"/>
            </a:endParaRPr>
          </a:p>
        </p:txBody>
      </p:sp>
      <p:pic>
        <p:nvPicPr>
          <p:cNvPr id="21" name="图片 21" descr="微信截图_20250426183705"/>
          <p:cNvPicPr>
            <a:picLocks noChangeAspect="1"/>
          </p:cNvPicPr>
          <p:nvPr/>
        </p:nvPicPr>
        <p:blipFill>
          <a:blip r:embed="rId2"/>
          <a:stretch>
            <a:fillRect/>
          </a:stretch>
        </p:blipFill>
        <p:spPr>
          <a:xfrm>
            <a:off x="4498975" y="3099753"/>
            <a:ext cx="4320000" cy="1381993"/>
          </a:xfrm>
          <a:prstGeom prst="rect">
            <a:avLst/>
          </a:prstGeom>
        </p:spPr>
      </p:pic>
    </p:spTree>
  </p:cSld>
  <p:clrMapOvr>
    <a:masterClrMapping/>
  </p:clrMapOvr>
  <p:transition/>
</p:sld>
</file>

<file path=ppt/tags/tag1.xml><?xml version="1.0" encoding="utf-8"?>
<p:tagLst xmlns:p="http://schemas.openxmlformats.org/presentationml/2006/main">
  <p:tag name="KSO_WM_DIAGRAM_VIRTUALLY_FRAME" val="{&quot;height&quot;:215.21614173228346,&quot;left&quot;:258.79622047244095,&quot;top&quot;:82.78724409448822,&quot;width&quot;:287.7500000000001}"/>
</p:tagLst>
</file>

<file path=ppt/tags/tag10.xml><?xml version="1.0" encoding="utf-8"?>
<p:tagLst xmlns:p="http://schemas.openxmlformats.org/presentationml/2006/main">
  <p:tag name="KSO_WM_DIAGRAM_VIRTUALLY_FRAME" val="{&quot;height&quot;:215.21614173228346,&quot;left&quot;:258.79622047244095,&quot;top&quot;:82.78724409448822,&quot;width&quot;:287.7500000000001}"/>
</p:tagLst>
</file>

<file path=ppt/tags/tag11.xml><?xml version="1.0" encoding="utf-8"?>
<p:tagLst xmlns:p="http://schemas.openxmlformats.org/presentationml/2006/main">
  <p:tag name="KSO_WM_DIAGRAM_VIRTUALLY_FRAME" val="{&quot;height&quot;:215.21614173228346,&quot;left&quot;:258.79622047244095,&quot;top&quot;:82.78724409448822,&quot;width&quot;:287.7500000000001}"/>
</p:tagLst>
</file>

<file path=ppt/tags/tag12.xml><?xml version="1.0" encoding="utf-8"?>
<p:tagLst xmlns:p="http://schemas.openxmlformats.org/presentationml/2006/main">
  <p:tag name="KSO_WM_DIAGRAM_VIRTUALLY_FRAME" val="{&quot;height&quot;:215.21614173228346,&quot;left&quot;:258.79622047244095,&quot;top&quot;:82.78724409448822,&quot;width&quot;:287.7500000000001}"/>
</p:tagLst>
</file>

<file path=ppt/tags/tag13.xml><?xml version="1.0" encoding="utf-8"?>
<p:tagLst xmlns:p="http://schemas.openxmlformats.org/presentationml/2006/main">
  <p:tag name="KSO_WM_DIAGRAM_VIRTUALLY_FRAME" val="{&quot;height&quot;:215.21614173228346,&quot;left&quot;:258.79622047244095,&quot;top&quot;:82.78724409448822,&quot;width&quot;:287.7500000000001}"/>
</p:tagLst>
</file>

<file path=ppt/tags/tag14.xml><?xml version="1.0" encoding="utf-8"?>
<p:tagLst xmlns:p="http://schemas.openxmlformats.org/presentationml/2006/main">
  <p:tag name="KSO_WM_DIAGRAM_VIRTUALLY_FRAME" val="{&quot;height&quot;:215.21614173228346,&quot;left&quot;:258.79622047244095,&quot;top&quot;:82.78724409448822,&quot;width&quot;:287.7500000000001}"/>
</p:tagLst>
</file>

<file path=ppt/tags/tag15.xml><?xml version="1.0" encoding="utf-8"?>
<p:tagLst xmlns:p="http://schemas.openxmlformats.org/presentationml/2006/main">
  <p:tag name="KSO_WM_DIAGRAM_VIRTUALLY_FRAME" val="{&quot;height&quot;:215.21614173228346,&quot;left&quot;:258.79622047244095,&quot;top&quot;:82.78724409448822,&quot;width&quot;:287.7500000000001}"/>
</p:tagLst>
</file>

<file path=ppt/tags/tag16.xml><?xml version="1.0" encoding="utf-8"?>
<p:tagLst xmlns:p="http://schemas.openxmlformats.org/presentationml/2006/main">
  <p:tag name="KSO_WM_DIAGRAM_VIRTUALLY_FRAME" val="{&quot;height&quot;:215.21614173228346,&quot;left&quot;:258.79622047244095,&quot;top&quot;:82.78724409448822,&quot;width&quot;:287.7500000000001}"/>
</p:tagLst>
</file>

<file path=ppt/tags/tag17.xml><?xml version="1.0" encoding="utf-8"?>
<p:tagLst xmlns:p="http://schemas.openxmlformats.org/presentationml/2006/main">
  <p:tag name="RESOURCE_RECORD_KEY" val="{&quot;29&quot;:[20405948,20405944]}"/>
</p:tagLst>
</file>

<file path=ppt/tags/tag18.xml><?xml version="1.0" encoding="utf-8"?>
<p:tagLst xmlns:p="http://schemas.openxmlformats.org/presentationml/2006/main">
  <p:tag name="commondata" val="eyJoZGlkIjoiYTNiYjU1N2Y1MjNmMTZiYzE1M2UzYjFlZDQxOGE0MDcifQ=="/>
  <p:tag name="resource_record_key" val="{&quot;29&quot;:[20405948,20405944,20435158]}"/>
</p:tagLst>
</file>

<file path=ppt/tags/tag2.xml><?xml version="1.0" encoding="utf-8"?>
<p:tagLst xmlns:p="http://schemas.openxmlformats.org/presentationml/2006/main">
  <p:tag name="KSO_WM_DIAGRAM_VIRTUALLY_FRAME" val="{&quot;height&quot;:215.21614173228346,&quot;left&quot;:258.79622047244095,&quot;top&quot;:82.78724409448822,&quot;width&quot;:287.7500000000001}"/>
</p:tagLst>
</file>

<file path=ppt/tags/tag3.xml><?xml version="1.0" encoding="utf-8"?>
<p:tagLst xmlns:p="http://schemas.openxmlformats.org/presentationml/2006/main">
  <p:tag name="KSO_WM_DIAGRAM_VIRTUALLY_FRAME" val="{&quot;height&quot;:215.21614173228346,&quot;left&quot;:258.79622047244095,&quot;top&quot;:82.78724409448822,&quot;width&quot;:287.7500000000001}"/>
</p:tagLst>
</file>

<file path=ppt/tags/tag4.xml><?xml version="1.0" encoding="utf-8"?>
<p:tagLst xmlns:p="http://schemas.openxmlformats.org/presentationml/2006/main">
  <p:tag name="KSO_WM_DIAGRAM_VIRTUALLY_FRAME" val="{&quot;height&quot;:215.21614173228346,&quot;left&quot;:258.79622047244095,&quot;top&quot;:82.78724409448822,&quot;width&quot;:287.7500000000001}"/>
</p:tagLst>
</file>

<file path=ppt/tags/tag5.xml><?xml version="1.0" encoding="utf-8"?>
<p:tagLst xmlns:p="http://schemas.openxmlformats.org/presentationml/2006/main">
  <p:tag name="KSO_WM_DIAGRAM_VIRTUALLY_FRAME" val="{&quot;height&quot;:215.21614173228346,&quot;left&quot;:258.79622047244095,&quot;top&quot;:82.78724409448822,&quot;width&quot;:287.7500000000001}"/>
</p:tagLst>
</file>

<file path=ppt/tags/tag6.xml><?xml version="1.0" encoding="utf-8"?>
<p:tagLst xmlns:p="http://schemas.openxmlformats.org/presentationml/2006/main">
  <p:tag name="KSO_WM_DIAGRAM_VIRTUALLY_FRAME" val="{&quot;height&quot;:215.21614173228346,&quot;left&quot;:258.79622047244095,&quot;top&quot;:82.78724409448822,&quot;width&quot;:287.7500000000001}"/>
</p:tagLst>
</file>

<file path=ppt/tags/tag7.xml><?xml version="1.0" encoding="utf-8"?>
<p:tagLst xmlns:p="http://schemas.openxmlformats.org/presentationml/2006/main">
  <p:tag name="KSO_WM_DIAGRAM_VIRTUALLY_FRAME" val="{&quot;height&quot;:215.21614173228346,&quot;left&quot;:258.79622047244095,&quot;top&quot;:82.78724409448822,&quot;width&quot;:287.7500000000001}"/>
</p:tagLst>
</file>

<file path=ppt/tags/tag8.xml><?xml version="1.0" encoding="utf-8"?>
<p:tagLst xmlns:p="http://schemas.openxmlformats.org/presentationml/2006/main">
  <p:tag name="KSO_WM_DIAGRAM_VIRTUALLY_FRAME" val="{&quot;height&quot;:215.21614173228346,&quot;left&quot;:258.79622047244095,&quot;top&quot;:82.78724409448822,&quot;width&quot;:287.7500000000001}"/>
</p:tagLst>
</file>

<file path=ppt/tags/tag9.xml><?xml version="1.0" encoding="utf-8"?>
<p:tagLst xmlns:p="http://schemas.openxmlformats.org/presentationml/2006/main">
  <p:tag name="KSO_WM_DIAGRAM_VIRTUALLY_FRAME" val="{&quot;height&quot;:215.21614173228346,&quot;left&quot;:258.79622047244095,&quot;top&quot;:82.78724409448822,&quot;width&quot;:287.7500000000001}"/>
</p:tagLst>
</file>

<file path=ppt/theme/theme1.xml><?xml version="1.0" encoding="utf-8"?>
<a:theme xmlns:a="http://schemas.openxmlformats.org/drawingml/2006/main" name="Office 主题">
  <a:themeElements>
    <a:clrScheme name="深蓝质感1">
      <a:dk1>
        <a:sysClr val="windowText" lastClr="000000"/>
      </a:dk1>
      <a:lt1>
        <a:sysClr val="window" lastClr="FFFFFF"/>
      </a:lt1>
      <a:dk2>
        <a:srgbClr val="44546A"/>
      </a:dk2>
      <a:lt2>
        <a:srgbClr val="E7E6E6"/>
      </a:lt2>
      <a:accent1>
        <a:srgbClr val="212834"/>
      </a:accent1>
      <a:accent2>
        <a:srgbClr val="FEDA5B"/>
      </a:accent2>
      <a:accent3>
        <a:srgbClr val="F5821F"/>
      </a:accent3>
      <a:accent4>
        <a:srgbClr val="BCBEC0"/>
      </a:accent4>
      <a:accent5>
        <a:srgbClr val="4472C4"/>
      </a:accent5>
      <a:accent6>
        <a:srgbClr val="70AD47"/>
      </a:accent6>
      <a:hlink>
        <a:srgbClr val="000000"/>
      </a:hlink>
      <a:folHlink>
        <a:srgbClr val="954F72"/>
      </a:folHlink>
    </a:clrScheme>
    <a:fontScheme name="标准1">
      <a:majorFont>
        <a:latin typeface="Arial"/>
        <a:ea typeface="微软雅黑"/>
        <a:cs typeface=""/>
      </a:majorFont>
      <a:minorFont>
        <a:latin typeface="Calibri Light"/>
        <a:ea typeface="微软雅黑 Light"/>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2288</Words>
  <Application>WPS 演示</Application>
  <PresentationFormat>全屏显示(16:9)</PresentationFormat>
  <Paragraphs>198</Paragraphs>
  <Slides>22</Slides>
  <Notes>14</Notes>
  <HiddenSlides>0</HiddenSlides>
  <MMClips>0</MMClips>
  <ScaleCrop>false</ScaleCrop>
  <HeadingPairs>
    <vt:vector size="8" baseType="variant">
      <vt:variant>
        <vt:lpstr>已用的字体</vt:lpstr>
      </vt:variant>
      <vt:variant>
        <vt:i4>11</vt:i4>
      </vt:variant>
      <vt:variant>
        <vt:lpstr>主题</vt:lpstr>
      </vt:variant>
      <vt:variant>
        <vt:i4>1</vt:i4>
      </vt:variant>
      <vt:variant>
        <vt:lpstr>嵌入 OLE 服务器</vt:lpstr>
      </vt:variant>
      <vt:variant>
        <vt:i4>1</vt:i4>
      </vt:variant>
      <vt:variant>
        <vt:lpstr>幻灯片标题</vt:lpstr>
      </vt:variant>
      <vt:variant>
        <vt:i4>22</vt:i4>
      </vt:variant>
    </vt:vector>
  </HeadingPairs>
  <TitlesOfParts>
    <vt:vector size="35" baseType="lpstr">
      <vt:lpstr>Arial</vt:lpstr>
      <vt:lpstr>宋体</vt:lpstr>
      <vt:lpstr>Wingdings</vt:lpstr>
      <vt:lpstr>微软雅黑</vt:lpstr>
      <vt:lpstr>Times New Roman</vt:lpstr>
      <vt:lpstr>Calibri</vt:lpstr>
      <vt:lpstr>方正清刻本悦宋简体</vt:lpstr>
      <vt:lpstr>Wingdings</vt:lpstr>
      <vt:lpstr>Arial Unicode MS</vt:lpstr>
      <vt:lpstr>微软雅黑 Light</vt:lpstr>
      <vt:lpstr>Calibri Light</vt:lpstr>
      <vt:lpstr>Office 主题</vt:lpstr>
      <vt:lpstr>Equation.3</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赵川</cp:lastModifiedBy>
  <cp:revision>116</cp:revision>
  <dcterms:created xsi:type="dcterms:W3CDTF">2022-10-11T01:32:00Z</dcterms:created>
  <dcterms:modified xsi:type="dcterms:W3CDTF">2025-09-28T00:55:24Z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7DCB0E2B34DD40A887663E6A9C6A4306_12</vt:lpwstr>
  </property>
  <property fmtid="{D5CDD505-2E9C-101B-9397-08002B2CF9AE}" pid="3" name="KSOProductBuildVer">
    <vt:lpwstr>2052-12.1.0.22529</vt:lpwstr>
  </property>
</Properties>
</file>